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96" r:id="rId3"/>
    <p:sldId id="297" r:id="rId4"/>
    <p:sldId id="298" r:id="rId5"/>
    <p:sldId id="292" r:id="rId6"/>
    <p:sldId id="267" r:id="rId7"/>
    <p:sldId id="289" r:id="rId8"/>
    <p:sldId id="256" r:id="rId9"/>
    <p:sldId id="271" r:id="rId10"/>
    <p:sldId id="272" r:id="rId11"/>
    <p:sldId id="290" r:id="rId12"/>
    <p:sldId id="273" r:id="rId13"/>
    <p:sldId id="266" r:id="rId14"/>
    <p:sldId id="275" r:id="rId15"/>
    <p:sldId id="257" r:id="rId16"/>
    <p:sldId id="274" r:id="rId17"/>
    <p:sldId id="265" r:id="rId18"/>
    <p:sldId id="276" r:id="rId19"/>
    <p:sldId id="304" r:id="rId20"/>
    <p:sldId id="291" r:id="rId21"/>
    <p:sldId id="277" r:id="rId22"/>
    <p:sldId id="278" r:id="rId23"/>
    <p:sldId id="283" r:id="rId24"/>
    <p:sldId id="262" r:id="rId25"/>
    <p:sldId id="303" r:id="rId26"/>
    <p:sldId id="279" r:id="rId27"/>
    <p:sldId id="280" r:id="rId28"/>
    <p:sldId id="302" r:id="rId29"/>
    <p:sldId id="281" r:id="rId30"/>
    <p:sldId id="301" r:id="rId31"/>
    <p:sldId id="282" r:id="rId32"/>
    <p:sldId id="284" r:id="rId33"/>
    <p:sldId id="285" r:id="rId34"/>
    <p:sldId id="286" r:id="rId35"/>
    <p:sldId id="300" r:id="rId36"/>
    <p:sldId id="287" r:id="rId37"/>
    <p:sldId id="288" r:id="rId38"/>
    <p:sldId id="305" r:id="rId39"/>
    <p:sldId id="293"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5F9A"/>
    <a:srgbClr val="6B7FA3"/>
    <a:srgbClr val="A8A1B5"/>
    <a:srgbClr val="E8A07A"/>
    <a:srgbClr val="E07A4F"/>
    <a:srgbClr val="FFF6C9"/>
    <a:srgbClr val="FFE662"/>
    <a:srgbClr val="002060"/>
    <a:srgbClr val="0C4587"/>
    <a:srgbClr val="1FA1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38" autoAdjust="0"/>
    <p:restoredTop sz="94660"/>
  </p:normalViewPr>
  <p:slideViewPr>
    <p:cSldViewPr snapToGrid="0">
      <p:cViewPr varScale="1">
        <p:scale>
          <a:sx n="76" d="100"/>
          <a:sy n="76" d="100"/>
        </p:scale>
        <p:origin x="768" y="5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oleObject" Target="file:///C:\Users\nikolay.kolev\Downloads\Pop_6.2.2_Pop_DR.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bg-BG" sz="2000" b="1" i="0" u="none" strike="noStrike" baseline="0" dirty="0">
                <a:solidFill>
                  <a:schemeClr val="tx1"/>
                </a:solidFill>
                <a:latin typeface="Arial Narrow" panose="020B0606020202030204" pitchFamily="34" charset="0"/>
              </a:rPr>
              <a:t>Промяна в числеността на населението на България (2024–2050г.)</a:t>
            </a:r>
            <a:endParaRPr lang="en-US" sz="2000" b="1" dirty="0">
              <a:solidFill>
                <a:schemeClr val="tx1"/>
              </a:solidFill>
              <a:latin typeface="Arial Narrow" panose="020B0606020202030204" pitchFamily="34" charset="0"/>
            </a:endParaRPr>
          </a:p>
        </c:rich>
      </c:tx>
      <c:layout>
        <c:manualLayout>
          <c:xMode val="edge"/>
          <c:yMode val="edge"/>
          <c:x val="0.21140159303602921"/>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5988195798554445E-4"/>
          <c:y val="0.13141682589885997"/>
          <c:w val="0.95951388844612739"/>
          <c:h val="0.86858311461067361"/>
        </c:manualLayout>
      </c:layout>
      <c:barChart>
        <c:barDir val="col"/>
        <c:grouping val="clustered"/>
        <c:varyColors val="0"/>
        <c:ser>
          <c:idx val="0"/>
          <c:order val="0"/>
          <c:tx>
            <c:strRef>
              <c:f>'2025 - 2090'!$W$27</c:f>
              <c:strCache>
                <c:ptCount val="1"/>
                <c:pt idx="0">
                  <c:v>2024</c:v>
                </c:pt>
              </c:strCache>
            </c:strRef>
          </c:tx>
          <c:spPr>
            <a:solidFill>
              <a:srgbClr val="9BD0E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Arial Narrow" panose="020B060602020203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'2025 - 2090'!$X$26</c:f>
              <c:strCache>
                <c:ptCount val="1"/>
                <c:pt idx="0">
                  <c:v>Брой</c:v>
                </c:pt>
              </c:strCache>
            </c:strRef>
          </c:cat>
          <c:val>
            <c:numRef>
              <c:f>'2025 - 2090'!$X$27</c:f>
              <c:numCache>
                <c:formatCode>General</c:formatCode>
                <c:ptCount val="1"/>
                <c:pt idx="0">
                  <c:v>6437360</c:v>
                </c:pt>
              </c:numCache>
            </c:numRef>
          </c:val>
          <c:extLst>
            <c:ext xmlns:c16="http://schemas.microsoft.com/office/drawing/2014/chart" uri="{C3380CC4-5D6E-409C-BE32-E72D297353CC}">
              <c16:uniqueId val="{00000000-0FC1-44B8-80C3-1C430AFCF6C2}"/>
            </c:ext>
          </c:extLst>
        </c:ser>
        <c:ser>
          <c:idx val="1"/>
          <c:order val="1"/>
          <c:tx>
            <c:strRef>
              <c:f>'2025 - 2090'!$W$28</c:f>
              <c:strCache>
                <c:ptCount val="1"/>
                <c:pt idx="0">
                  <c:v>2050</c:v>
                </c:pt>
              </c:strCache>
            </c:strRef>
          </c:tx>
          <c:spPr>
            <a:solidFill>
              <a:srgbClr val="1D4E89"/>
            </a:solidFill>
            <a:ln>
              <a:noFill/>
            </a:ln>
            <a:effectLst/>
          </c:spPr>
          <c:invertIfNegative val="0"/>
          <c:dLbls>
            <c:dLbl>
              <c:idx val="0"/>
              <c:layout>
                <c:manualLayout>
                  <c:x val="7.3275867871878397E-3"/>
                  <c:y val="2.8827679864740823E-2"/>
                </c:manualLayout>
              </c:layout>
              <c:tx>
                <c:rich>
                  <a:bodyPr/>
                  <a:lstStyle/>
                  <a:p>
                    <a:r>
                      <a:rPr lang="en-US" sz="1050" b="1" i="0" u="none" strike="noStrike" baseline="0" dirty="0"/>
                      <a:t>5 391 291 </a:t>
                    </a:r>
                    <a:r>
                      <a:rPr lang="en-US" sz="1050" b="1" i="0" u="none" strike="noStrike" baseline="0" dirty="0">
                        <a:solidFill>
                          <a:srgbClr val="FF0000"/>
                        </a:solidFill>
                      </a:rPr>
                      <a:t>(−16.3%)</a:t>
                    </a:r>
                    <a:endParaRPr lang="en-US" sz="1050" b="1" dirty="0">
                      <a:solidFill>
                        <a:srgbClr val="FF0000"/>
                      </a:solidFill>
                    </a:endParaRPr>
                  </a:p>
                </c:rich>
              </c:tx>
              <c:dLblPos val="outEnd"/>
              <c:showLegendKey val="0"/>
              <c:showVal val="1"/>
              <c:showCatName val="0"/>
              <c:showSerName val="0"/>
              <c:showPercent val="0"/>
              <c:showBubbleSize val="0"/>
              <c:extLst>
                <c:ext xmlns:c15="http://schemas.microsoft.com/office/drawing/2012/chart" uri="{CE6537A1-D6FC-4f65-9D91-7224C49458BB}">
                  <c15:layout>
                    <c:manualLayout>
                      <c:w val="0.27353881476572206"/>
                      <c:h val="0.11794572968478778"/>
                    </c:manualLayout>
                  </c15:layout>
                  <c15:showDataLabelsRange val="0"/>
                </c:ext>
                <c:ext xmlns:c16="http://schemas.microsoft.com/office/drawing/2014/chart" uri="{C3380CC4-5D6E-409C-BE32-E72D297353CC}">
                  <c16:uniqueId val="{00000001-0FC1-44B8-80C3-1C430AFCF6C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'2025 - 2090'!$X$26</c:f>
              <c:strCache>
                <c:ptCount val="1"/>
                <c:pt idx="0">
                  <c:v>Брой</c:v>
                </c:pt>
              </c:strCache>
            </c:strRef>
          </c:cat>
          <c:val>
            <c:numRef>
              <c:f>'2025 - 2090'!$X$28</c:f>
              <c:numCache>
                <c:formatCode>General</c:formatCode>
                <c:ptCount val="1"/>
                <c:pt idx="0">
                  <c:v>5391291</c:v>
                </c:pt>
              </c:numCache>
            </c:numRef>
          </c:val>
          <c:extLst>
            <c:ext xmlns:c16="http://schemas.microsoft.com/office/drawing/2014/chart" uri="{C3380CC4-5D6E-409C-BE32-E72D297353CC}">
              <c16:uniqueId val="{00000002-0FC1-44B8-80C3-1C430AFCF6C2}"/>
            </c:ext>
          </c:extLst>
        </c:ser>
        <c:dLbls>
          <c:dLblPos val="outEnd"/>
          <c:showLegendKey val="0"/>
          <c:showVal val="1"/>
          <c:showCatName val="0"/>
          <c:showSerName val="0"/>
          <c:showPercent val="0"/>
          <c:showBubbleSize val="0"/>
        </c:dLbls>
        <c:gapWidth val="219"/>
        <c:overlap val="-27"/>
        <c:axId val="-1482944528"/>
        <c:axId val="-1482940720"/>
      </c:barChart>
      <c:catAx>
        <c:axId val="-1482944528"/>
        <c:scaling>
          <c:orientation val="minMax"/>
        </c:scaling>
        <c:delete val="1"/>
        <c:axPos val="b"/>
        <c:numFmt formatCode="General" sourceLinked="1"/>
        <c:majorTickMark val="none"/>
        <c:minorTickMark val="none"/>
        <c:tickLblPos val="nextTo"/>
        <c:crossAx val="-1482940720"/>
        <c:crosses val="autoZero"/>
        <c:auto val="1"/>
        <c:lblAlgn val="ctr"/>
        <c:lblOffset val="100"/>
        <c:noMultiLvlLbl val="0"/>
      </c:catAx>
      <c:valAx>
        <c:axId val="-1482940720"/>
        <c:scaling>
          <c:orientation val="minMax"/>
        </c:scaling>
        <c:delete val="1"/>
        <c:axPos val="l"/>
        <c:numFmt formatCode="General" sourceLinked="1"/>
        <c:majorTickMark val="none"/>
        <c:minorTickMark val="none"/>
        <c:tickLblPos val="nextTo"/>
        <c:crossAx val="-148294452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6EAAE89-2704-4FFD-97C6-13F2BDAED053}" type="datetimeFigureOut">
              <a:rPr lang="en-US" smtClean="0"/>
              <a:t>6/2/2026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F70173-C702-4A5D-ACD7-1EF2CBD12DC3}" type="slidenum">
              <a:rPr lang="en-US" smtClean="0"/>
              <a:t>‹#›</a:t>
            </a:fld>
            <a:endParaRPr lang="en-US" dirty="0"/>
          </a:p>
        </p:txBody>
      </p:sp>
    </p:spTree>
    <p:extLst>
      <p:ext uri="{BB962C8B-B14F-4D97-AF65-F5344CB8AC3E}">
        <p14:creationId xmlns:p14="http://schemas.microsoft.com/office/powerpoint/2010/main" val="4029828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EAAE89-2704-4FFD-97C6-13F2BDAED053}" type="datetimeFigureOut">
              <a:rPr lang="en-US" smtClean="0"/>
              <a:t>6/2/2026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F70173-C702-4A5D-ACD7-1EF2CBD12DC3}" type="slidenum">
              <a:rPr lang="en-US" smtClean="0"/>
              <a:t>‹#›</a:t>
            </a:fld>
            <a:endParaRPr lang="en-US" dirty="0"/>
          </a:p>
        </p:txBody>
      </p:sp>
    </p:spTree>
    <p:extLst>
      <p:ext uri="{BB962C8B-B14F-4D97-AF65-F5344CB8AC3E}">
        <p14:creationId xmlns:p14="http://schemas.microsoft.com/office/powerpoint/2010/main" val="2403187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EAAE89-2704-4FFD-97C6-13F2BDAED053}" type="datetimeFigureOut">
              <a:rPr lang="en-US" smtClean="0"/>
              <a:t>6/2/2026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F70173-C702-4A5D-ACD7-1EF2CBD12DC3}" type="slidenum">
              <a:rPr lang="en-US" smtClean="0"/>
              <a:t>‹#›</a:t>
            </a:fld>
            <a:endParaRPr lang="en-US" dirty="0"/>
          </a:p>
        </p:txBody>
      </p:sp>
    </p:spTree>
    <p:extLst>
      <p:ext uri="{BB962C8B-B14F-4D97-AF65-F5344CB8AC3E}">
        <p14:creationId xmlns:p14="http://schemas.microsoft.com/office/powerpoint/2010/main" val="1749148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EAAE89-2704-4FFD-97C6-13F2BDAED053}" type="datetimeFigureOut">
              <a:rPr lang="en-US" smtClean="0"/>
              <a:t>6/2/2026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F70173-C702-4A5D-ACD7-1EF2CBD12DC3}" type="slidenum">
              <a:rPr lang="en-US" smtClean="0"/>
              <a:t>‹#›</a:t>
            </a:fld>
            <a:endParaRPr lang="en-US" dirty="0"/>
          </a:p>
        </p:txBody>
      </p:sp>
    </p:spTree>
    <p:extLst>
      <p:ext uri="{BB962C8B-B14F-4D97-AF65-F5344CB8AC3E}">
        <p14:creationId xmlns:p14="http://schemas.microsoft.com/office/powerpoint/2010/main" val="2683783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6EAAE89-2704-4FFD-97C6-13F2BDAED053}" type="datetimeFigureOut">
              <a:rPr lang="en-US" smtClean="0"/>
              <a:t>6/2/2026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7F70173-C702-4A5D-ACD7-1EF2CBD12DC3}" type="slidenum">
              <a:rPr lang="en-US" smtClean="0"/>
              <a:t>‹#›</a:t>
            </a:fld>
            <a:endParaRPr lang="en-US" dirty="0"/>
          </a:p>
        </p:txBody>
      </p:sp>
    </p:spTree>
    <p:extLst>
      <p:ext uri="{BB962C8B-B14F-4D97-AF65-F5344CB8AC3E}">
        <p14:creationId xmlns:p14="http://schemas.microsoft.com/office/powerpoint/2010/main" val="180047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6EAAE89-2704-4FFD-97C6-13F2BDAED053}" type="datetimeFigureOut">
              <a:rPr lang="en-US" smtClean="0"/>
              <a:t>6/2/2026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7F70173-C702-4A5D-ACD7-1EF2CBD12DC3}" type="slidenum">
              <a:rPr lang="en-US" smtClean="0"/>
              <a:t>‹#›</a:t>
            </a:fld>
            <a:endParaRPr lang="en-US" dirty="0"/>
          </a:p>
        </p:txBody>
      </p:sp>
    </p:spTree>
    <p:extLst>
      <p:ext uri="{BB962C8B-B14F-4D97-AF65-F5344CB8AC3E}">
        <p14:creationId xmlns:p14="http://schemas.microsoft.com/office/powerpoint/2010/main" val="1884170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EAAE89-2704-4FFD-97C6-13F2BDAED053}" type="datetimeFigureOut">
              <a:rPr lang="en-US" smtClean="0"/>
              <a:t>6/2/2026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7F70173-C702-4A5D-ACD7-1EF2CBD12DC3}" type="slidenum">
              <a:rPr lang="en-US" smtClean="0"/>
              <a:t>‹#›</a:t>
            </a:fld>
            <a:endParaRPr lang="en-US" dirty="0"/>
          </a:p>
        </p:txBody>
      </p:sp>
    </p:spTree>
    <p:extLst>
      <p:ext uri="{BB962C8B-B14F-4D97-AF65-F5344CB8AC3E}">
        <p14:creationId xmlns:p14="http://schemas.microsoft.com/office/powerpoint/2010/main" val="1799553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EAAE89-2704-4FFD-97C6-13F2BDAED053}" type="datetimeFigureOut">
              <a:rPr lang="en-US" smtClean="0"/>
              <a:t>6/2/2026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F70173-C702-4A5D-ACD7-1EF2CBD12DC3}" type="slidenum">
              <a:rPr lang="en-US" smtClean="0"/>
              <a:t>‹#›</a:t>
            </a:fld>
            <a:endParaRPr lang="en-US" dirty="0"/>
          </a:p>
        </p:txBody>
      </p:sp>
    </p:spTree>
    <p:extLst>
      <p:ext uri="{BB962C8B-B14F-4D97-AF65-F5344CB8AC3E}">
        <p14:creationId xmlns:p14="http://schemas.microsoft.com/office/powerpoint/2010/main" val="2055858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EAAE89-2704-4FFD-97C6-13F2BDAED053}" type="datetimeFigureOut">
              <a:rPr lang="en-US" smtClean="0"/>
              <a:t>6/2/2026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F70173-C702-4A5D-ACD7-1EF2CBD12DC3}" type="slidenum">
              <a:rPr lang="en-US" smtClean="0"/>
              <a:t>‹#›</a:t>
            </a:fld>
            <a:endParaRPr lang="en-US" dirty="0"/>
          </a:p>
        </p:txBody>
      </p:sp>
    </p:spTree>
    <p:extLst>
      <p:ext uri="{BB962C8B-B14F-4D97-AF65-F5344CB8AC3E}">
        <p14:creationId xmlns:p14="http://schemas.microsoft.com/office/powerpoint/2010/main" val="58117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EAAE89-2704-4FFD-97C6-13F2BDAED053}" type="datetimeFigureOut">
              <a:rPr lang="en-US" smtClean="0"/>
              <a:t>6/2/2026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F70173-C702-4A5D-ACD7-1EF2CBD12DC3}" type="slidenum">
              <a:rPr lang="en-US" smtClean="0"/>
              <a:t>‹#›</a:t>
            </a:fld>
            <a:endParaRPr lang="en-US" dirty="0"/>
          </a:p>
        </p:txBody>
      </p:sp>
    </p:spTree>
    <p:extLst>
      <p:ext uri="{BB962C8B-B14F-4D97-AF65-F5344CB8AC3E}">
        <p14:creationId xmlns:p14="http://schemas.microsoft.com/office/powerpoint/2010/main" val="2763685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EAAE89-2704-4FFD-97C6-13F2BDAED053}" type="datetimeFigureOut">
              <a:rPr lang="en-US" smtClean="0"/>
              <a:t>6/2/2026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F70173-C702-4A5D-ACD7-1EF2CBD12DC3}" type="slidenum">
              <a:rPr lang="en-US" smtClean="0"/>
              <a:t>‹#›</a:t>
            </a:fld>
            <a:endParaRPr lang="en-US" dirty="0"/>
          </a:p>
        </p:txBody>
      </p:sp>
    </p:spTree>
    <p:extLst>
      <p:ext uri="{BB962C8B-B14F-4D97-AF65-F5344CB8AC3E}">
        <p14:creationId xmlns:p14="http://schemas.microsoft.com/office/powerpoint/2010/main" val="50768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EAAE89-2704-4FFD-97C6-13F2BDAED053}" type="datetimeFigureOut">
              <a:rPr lang="en-US" smtClean="0"/>
              <a:t>6/2/2026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F70173-C702-4A5D-ACD7-1EF2CBD12DC3}" type="slidenum">
              <a:rPr lang="en-US" smtClean="0"/>
              <a:t>‹#›</a:t>
            </a:fld>
            <a:endParaRPr lang="en-US" dirty="0"/>
          </a:p>
        </p:txBody>
      </p:sp>
    </p:spTree>
    <p:extLst>
      <p:ext uri="{BB962C8B-B14F-4D97-AF65-F5344CB8AC3E}">
        <p14:creationId xmlns:p14="http://schemas.microsoft.com/office/powerpoint/2010/main" val="28344779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package" Target="../embeddings/Microsoft_Excel_Worksheet.xlsx"/><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2537948"/>
            <a:ext cx="10515600" cy="1325563"/>
          </a:xfrm>
        </p:spPr>
        <p:txBody>
          <a:bodyPr/>
          <a:lstStyle/>
          <a:p>
            <a:r>
              <a:rPr lang="bg-BG" dirty="0">
                <a:latin typeface="Arial Black" panose="020B0A04020102020204" pitchFamily="34" charset="0"/>
              </a:rPr>
              <a:t>ДЕМОГРАФИЯ И СОЦИАЛНА ПОЛИТИКА</a:t>
            </a:r>
            <a:endParaRPr lang="en-GB" dirty="0">
              <a:latin typeface="Arial Black" panose="020B0A04020102020204" pitchFamily="34" charset="0"/>
            </a:endParaRPr>
          </a:p>
        </p:txBody>
      </p:sp>
      <p:pic>
        <p:nvPicPr>
          <p:cNvPr id="9" name="Picture 8"/>
          <p:cNvPicPr>
            <a:picLocks noChangeAspect="1"/>
          </p:cNvPicPr>
          <p:nvPr/>
        </p:nvPicPr>
        <p:blipFill>
          <a:blip r:embed="rId2"/>
          <a:stretch>
            <a:fillRect/>
          </a:stretch>
        </p:blipFill>
        <p:spPr>
          <a:xfrm>
            <a:off x="9980251" y="655294"/>
            <a:ext cx="1264012" cy="1452984"/>
          </a:xfrm>
          <a:prstGeom prst="rect">
            <a:avLst/>
          </a:prstGeom>
        </p:spPr>
      </p:pic>
    </p:spTree>
    <p:extLst>
      <p:ext uri="{BB962C8B-B14F-4D97-AF65-F5344CB8AC3E}">
        <p14:creationId xmlns:p14="http://schemas.microsoft.com/office/powerpoint/2010/main" val="3012281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77285" y="859957"/>
            <a:ext cx="6949440" cy="3492123"/>
          </a:xfrm>
        </p:spPr>
        <p:txBody>
          <a:bodyPr>
            <a:noAutofit/>
          </a:bodyPr>
          <a:lstStyle/>
          <a:p>
            <a:pPr>
              <a:spcBef>
                <a:spcPts val="0"/>
              </a:spcBef>
            </a:pPr>
            <a:endParaRPr lang="bg-BG" sz="1800" dirty="0">
              <a:latin typeface="Arial Narrow" panose="020B0606020202030204" pitchFamily="34" charset="0"/>
              <a:ea typeface="Sans Serif Collection" panose="020B0502040504020204" pitchFamily="34" charset="0"/>
              <a:cs typeface="Sans Serif Collection" panose="020B0502040504020204" pitchFamily="34" charset="0"/>
            </a:endParaRPr>
          </a:p>
          <a:p>
            <a:pPr marL="0" indent="0">
              <a:spcBef>
                <a:spcPts val="0"/>
              </a:spcBef>
              <a:buNone/>
            </a:pPr>
            <a:r>
              <a:rPr lang="bg-BG" sz="1800" dirty="0">
                <a:latin typeface="Arial Narrow" panose="020B0606020202030204" pitchFamily="34" charset="0"/>
                <a:ea typeface="Sans Serif Collection" panose="020B0502040504020204" pitchFamily="34" charset="0"/>
                <a:cs typeface="Sans Serif Collection" panose="020B0502040504020204" pitchFamily="34" charset="0"/>
              </a:rPr>
              <a:t>Обощение</a:t>
            </a:r>
          </a:p>
          <a:p>
            <a:pPr marL="0" indent="0">
              <a:spcBef>
                <a:spcPts val="0"/>
              </a:spcBef>
              <a:buNone/>
            </a:pPr>
            <a:r>
              <a:rPr lang="bg-BG" sz="1800" dirty="0">
                <a:latin typeface="Arial Narrow" panose="020B0606020202030204" pitchFamily="34" charset="0"/>
                <a:ea typeface="Sans Serif Collection" panose="020B0502040504020204" pitchFamily="34" charset="0"/>
                <a:cs typeface="Sans Serif Collection" panose="020B0502040504020204" pitchFamily="34" charset="0"/>
              </a:rPr>
              <a:t>Промяна в населението по области (2010 – 2024г.)</a:t>
            </a:r>
          </a:p>
          <a:p>
            <a:pPr marL="0" indent="0">
              <a:spcBef>
                <a:spcPts val="0"/>
              </a:spcBef>
              <a:buNone/>
            </a:pPr>
            <a:r>
              <a:rPr lang="bg-BG" sz="1800" dirty="0">
                <a:latin typeface="Arial Narrow" panose="020B0606020202030204" pitchFamily="34" charset="0"/>
                <a:ea typeface="Sans Serif Collection" panose="020B0502040504020204" pitchFamily="34" charset="0"/>
                <a:cs typeface="Sans Serif Collection" panose="020B0502040504020204" pitchFamily="34" charset="0"/>
              </a:rPr>
              <a:t>Промяна в числеността на населението (2010 – 2024г.)</a:t>
            </a:r>
          </a:p>
          <a:p>
            <a:pPr marL="0" indent="0">
              <a:spcBef>
                <a:spcPts val="0"/>
              </a:spcBef>
              <a:buNone/>
            </a:pPr>
            <a:r>
              <a:rPr lang="bg-BG" sz="1800" dirty="0">
                <a:latin typeface="Arial Narrow" panose="020B0606020202030204" pitchFamily="34" charset="0"/>
                <a:ea typeface="Sans Serif Collection" panose="020B0502040504020204" pitchFamily="34" charset="0"/>
                <a:cs typeface="Sans Serif Collection" panose="020B0502040504020204" pitchFamily="34" charset="0"/>
              </a:rPr>
              <a:t>Промяна в числеността на населението по пол (2010 – 2024г.)</a:t>
            </a:r>
          </a:p>
          <a:p>
            <a:pPr marL="0" indent="0">
              <a:spcBef>
                <a:spcPts val="0"/>
              </a:spcBef>
              <a:buNone/>
            </a:pPr>
            <a:r>
              <a:rPr lang="bg-BG" sz="1800" dirty="0">
                <a:latin typeface="Arial Narrow" panose="020B0606020202030204" pitchFamily="34" charset="0"/>
                <a:ea typeface="Sans Serif Collection" panose="020B0502040504020204" pitchFamily="34" charset="0"/>
                <a:cs typeface="Sans Serif Collection" panose="020B0502040504020204" pitchFamily="34" charset="0"/>
              </a:rPr>
              <a:t>Средногодишен коефициент на безработица (2021-2025г.)</a:t>
            </a:r>
          </a:p>
          <a:p>
            <a:pPr marL="0" indent="0">
              <a:spcBef>
                <a:spcPts val="0"/>
              </a:spcBef>
              <a:buNone/>
            </a:pPr>
            <a:r>
              <a:rPr lang="bg-BG" sz="1800" dirty="0">
                <a:latin typeface="Arial Narrow" panose="020B0606020202030204" pitchFamily="34" charset="0"/>
                <a:ea typeface="Sans Serif Collection" panose="020B0502040504020204" pitchFamily="34" charset="0"/>
                <a:cs typeface="Sans Serif Collection" panose="020B0502040504020204" pitchFamily="34" charset="0"/>
              </a:rPr>
              <a:t>Коефициенти на безработица по пол (2011 – 2025г.)</a:t>
            </a:r>
          </a:p>
          <a:p>
            <a:pPr marL="0" indent="0">
              <a:spcBef>
                <a:spcPts val="0"/>
              </a:spcBef>
              <a:buNone/>
            </a:pPr>
            <a:r>
              <a:rPr lang="bg-BG" sz="1800" dirty="0">
                <a:latin typeface="Arial Narrow" panose="020B0606020202030204" pitchFamily="34" charset="0"/>
                <a:ea typeface="Sans Serif Collection" panose="020B0502040504020204" pitchFamily="34" charset="0"/>
                <a:cs typeface="Sans Serif Collection" panose="020B0502040504020204" pitchFamily="34" charset="0"/>
              </a:rPr>
              <a:t>Трудоспособност на населението (2024г.)</a:t>
            </a:r>
          </a:p>
          <a:p>
            <a:pPr marL="0" indent="0">
              <a:spcBef>
                <a:spcPts val="0"/>
              </a:spcBef>
              <a:buNone/>
            </a:pPr>
            <a:r>
              <a:rPr lang="bg-BG" sz="1800" dirty="0">
                <a:latin typeface="Arial Narrow" panose="020B0606020202030204" pitchFamily="34" charset="0"/>
                <a:ea typeface="Sans Serif Collection" panose="020B0502040504020204" pitchFamily="34" charset="0"/>
                <a:cs typeface="Sans Serif Collection" panose="020B0502040504020204" pitchFamily="34" charset="0"/>
              </a:rPr>
              <a:t>Коефициент на демографска зависимост по области (2024г.)</a:t>
            </a:r>
          </a:p>
          <a:p>
            <a:pPr marL="0" indent="0">
              <a:spcBef>
                <a:spcPts val="0"/>
              </a:spcBef>
              <a:buNone/>
            </a:pPr>
            <a:r>
              <a:rPr lang="bg-BG" sz="1800" dirty="0">
                <a:latin typeface="Arial Narrow" panose="020B0606020202030204" pitchFamily="34" charset="0"/>
                <a:ea typeface="Sans Serif Collection" panose="020B0502040504020204" pitchFamily="34" charset="0"/>
                <a:cs typeface="Sans Serif Collection" panose="020B0502040504020204" pitchFamily="34" charset="0"/>
              </a:rPr>
              <a:t>Коефициент на безработица по области (2024г.)</a:t>
            </a:r>
          </a:p>
          <a:p>
            <a:pPr marL="0" indent="0">
              <a:spcBef>
                <a:spcPts val="0"/>
              </a:spcBef>
              <a:buNone/>
            </a:pPr>
            <a:r>
              <a:rPr lang="bg-BG" sz="1800" dirty="0">
                <a:latin typeface="Arial Narrow" panose="020B0606020202030204" pitchFamily="34" charset="0"/>
                <a:ea typeface="Sans Serif Collection" panose="020B0502040504020204" pitchFamily="34" charset="0"/>
                <a:cs typeface="Sans Serif Collection" panose="020B0502040504020204" pitchFamily="34" charset="0"/>
              </a:rPr>
              <a:t>Връзка между демографска зависимост и безработица по области (2024г.)</a:t>
            </a:r>
          </a:p>
          <a:p>
            <a:pPr marL="0" indent="0">
              <a:spcBef>
                <a:spcPts val="0"/>
              </a:spcBef>
              <a:buNone/>
            </a:pPr>
            <a:r>
              <a:rPr lang="bg-BG" sz="1800" dirty="0">
                <a:latin typeface="Arial Narrow" panose="020B0606020202030204" pitchFamily="34" charset="0"/>
                <a:ea typeface="Sans Serif Collection" panose="020B0502040504020204" pitchFamily="34" charset="0"/>
                <a:cs typeface="Sans Serif Collection" panose="020B0502040504020204" pitchFamily="34" charset="0"/>
              </a:rPr>
              <a:t>Промяна на населението по области (2024 – 2050г.)</a:t>
            </a:r>
          </a:p>
          <a:p>
            <a:pPr marL="0" indent="0">
              <a:spcBef>
                <a:spcPts val="0"/>
              </a:spcBef>
              <a:buNone/>
            </a:pPr>
            <a:r>
              <a:rPr lang="bg-BG" sz="1800" dirty="0">
                <a:latin typeface="Arial Narrow" panose="020B0606020202030204" pitchFamily="34" charset="0"/>
                <a:ea typeface="Sans Serif Collection" panose="020B0502040504020204" pitchFamily="34" charset="0"/>
                <a:cs typeface="Sans Serif Collection" panose="020B0502040504020204" pitchFamily="34" charset="0"/>
              </a:rPr>
              <a:t>Промяна в числеността на населението в България (2024 – 2050г.)</a:t>
            </a:r>
          </a:p>
          <a:p>
            <a:pPr marL="0" indent="0">
              <a:spcBef>
                <a:spcPts val="0"/>
              </a:spcBef>
              <a:buNone/>
            </a:pPr>
            <a:r>
              <a:rPr lang="bg-BG" sz="1800" dirty="0">
                <a:latin typeface="Arial Narrow" panose="020B0606020202030204" pitchFamily="34" charset="0"/>
                <a:ea typeface="Sans Serif Collection" panose="020B0502040504020204" pitchFamily="34" charset="0"/>
                <a:cs typeface="Sans Serif Collection" panose="020B0502040504020204" pitchFamily="34" charset="0"/>
              </a:rPr>
              <a:t>Спад на населението по области (2024 – 2050г.)</a:t>
            </a:r>
          </a:p>
        </p:txBody>
      </p:sp>
      <p:sp>
        <p:nvSpPr>
          <p:cNvPr id="4" name="TextBox 3"/>
          <p:cNvSpPr txBox="1"/>
          <p:nvPr/>
        </p:nvSpPr>
        <p:spPr>
          <a:xfrm>
            <a:off x="5277285" y="459850"/>
            <a:ext cx="2829621" cy="461665"/>
          </a:xfrm>
          <a:prstGeom prst="rect">
            <a:avLst/>
          </a:prstGeom>
          <a:noFill/>
        </p:spPr>
        <p:txBody>
          <a:bodyPr wrap="none" rtlCol="0">
            <a:spAutoFit/>
          </a:bodyPr>
          <a:lstStyle/>
          <a:p>
            <a:r>
              <a:rPr lang="bg-BG" sz="2400" b="1" dirty="0">
                <a:latin typeface="Arial Black" panose="020B0A04020102020204" pitchFamily="34" charset="0"/>
              </a:rPr>
              <a:t>СЪДЪРЖАНИЕ</a:t>
            </a:r>
            <a:endParaRPr lang="en-US" sz="2400" b="1" dirty="0">
              <a:latin typeface="Arial Black" panose="020B0A04020102020204" pitchFamily="34" charset="0"/>
            </a:endParaRPr>
          </a:p>
        </p:txBody>
      </p:sp>
      <p:sp>
        <p:nvSpPr>
          <p:cNvPr id="13" name="Chord 12"/>
          <p:cNvSpPr/>
          <p:nvPr/>
        </p:nvSpPr>
        <p:spPr>
          <a:xfrm rot="1338460">
            <a:off x="-297192" y="-313177"/>
            <a:ext cx="7411873" cy="7605890"/>
          </a:xfrm>
          <a:prstGeom prst="chord">
            <a:avLst/>
          </a:prstGeom>
          <a:gradFill flip="none" rotWithShape="1">
            <a:gsLst>
              <a:gs pos="0">
                <a:srgbClr val="E07A4F"/>
              </a:gs>
              <a:gs pos="12000">
                <a:srgbClr val="E8A07A"/>
              </a:gs>
              <a:gs pos="100000">
                <a:srgbClr val="3F5F9A"/>
              </a:gs>
              <a:gs pos="91000">
                <a:srgbClr val="6B7FA3"/>
              </a:gs>
              <a:gs pos="65000">
                <a:srgbClr val="A8A1B5"/>
              </a:gs>
            </a:gsLst>
            <a:lin ang="16200000" scaled="1"/>
            <a:tileRect/>
          </a:gradFill>
          <a:ln>
            <a:noFill/>
          </a:ln>
        </p:spPr>
        <p:style>
          <a:lnRef idx="0">
            <a:schemeClr val="accent6"/>
          </a:lnRef>
          <a:fillRef idx="1003">
            <a:schemeClr val="dk2"/>
          </a:fillRef>
          <a:effectRef idx="3">
            <a:schemeClr val="accent6"/>
          </a:effectRef>
          <a:fontRef idx="minor">
            <a:schemeClr val="lt1"/>
          </a:fontRef>
        </p:style>
        <p:txBody>
          <a:bodyPr rtlCol="0" anchor="ctr"/>
          <a:lstStyle/>
          <a:p>
            <a:pPr algn="ctr"/>
            <a:endParaRPr lang="en-GB"/>
          </a:p>
        </p:txBody>
      </p:sp>
      <p:sp>
        <p:nvSpPr>
          <p:cNvPr id="15" name="Title 1"/>
          <p:cNvSpPr>
            <a:spLocks noGrp="1"/>
          </p:cNvSpPr>
          <p:nvPr>
            <p:ph type="title"/>
          </p:nvPr>
        </p:nvSpPr>
        <p:spPr>
          <a:xfrm>
            <a:off x="239382" y="2826986"/>
            <a:ext cx="4394993" cy="1325563"/>
          </a:xfrm>
        </p:spPr>
        <p:txBody>
          <a:bodyPr>
            <a:normAutofit/>
          </a:bodyPr>
          <a:lstStyle/>
          <a:p>
            <a:r>
              <a:rPr lang="bg-BG" sz="4000" dirty="0">
                <a:solidFill>
                  <a:srgbClr val="FFFFFF"/>
                </a:solidFill>
                <a:latin typeface="Arial Black" panose="020B0A04020102020204" pitchFamily="34" charset="0"/>
              </a:rPr>
              <a:t>ДЕМОГРАФИЯ</a:t>
            </a:r>
            <a:endParaRPr lang="en-GB" sz="4000" dirty="0">
              <a:solidFill>
                <a:srgbClr val="FFFFFF"/>
              </a:solidFill>
              <a:latin typeface="Arial Black" panose="020B0A04020102020204" pitchFamily="34" charset="0"/>
            </a:endParaRPr>
          </a:p>
        </p:txBody>
      </p:sp>
    </p:spTree>
    <p:extLst>
      <p:ext uri="{BB962C8B-B14F-4D97-AF65-F5344CB8AC3E}">
        <p14:creationId xmlns:p14="http://schemas.microsoft.com/office/powerpoint/2010/main" val="4275060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hord 6"/>
          <p:cNvSpPr/>
          <p:nvPr/>
        </p:nvSpPr>
        <p:spPr>
          <a:xfrm rot="1338460">
            <a:off x="-297192" y="-313177"/>
            <a:ext cx="7411873" cy="7605890"/>
          </a:xfrm>
          <a:prstGeom prst="chord">
            <a:avLst/>
          </a:prstGeom>
          <a:gradFill flip="none" rotWithShape="1">
            <a:gsLst>
              <a:gs pos="0">
                <a:srgbClr val="3F5F9A"/>
              </a:gs>
              <a:gs pos="22000">
                <a:srgbClr val="6B7FA3"/>
              </a:gs>
              <a:gs pos="100000">
                <a:srgbClr val="E8A07A"/>
              </a:gs>
              <a:gs pos="76000">
                <a:srgbClr val="E8A07A"/>
              </a:gs>
              <a:gs pos="47000">
                <a:srgbClr val="A8A1B5"/>
              </a:gs>
            </a:gsLst>
            <a:lin ang="16200000" scaled="1"/>
            <a:tileRect/>
          </a:gradFill>
          <a:ln>
            <a:noFill/>
          </a:ln>
        </p:spPr>
        <p:style>
          <a:lnRef idx="0">
            <a:schemeClr val="accent6"/>
          </a:lnRef>
          <a:fillRef idx="1003">
            <a:schemeClr val="dk2"/>
          </a:fillRef>
          <a:effectRef idx="3">
            <a:schemeClr val="accent6"/>
          </a:effectRef>
          <a:fontRef idx="minor">
            <a:schemeClr val="lt1"/>
          </a:fontRef>
        </p:style>
        <p:txBody>
          <a:bodyPr rtlCol="0" anchor="ctr"/>
          <a:lstStyle/>
          <a:p>
            <a:pPr algn="ctr"/>
            <a:endParaRPr lang="en-GB"/>
          </a:p>
        </p:txBody>
      </p:sp>
      <p:sp>
        <p:nvSpPr>
          <p:cNvPr id="12" name="Content Placeholder 2"/>
          <p:cNvSpPr txBox="1">
            <a:spLocks/>
          </p:cNvSpPr>
          <p:nvPr/>
        </p:nvSpPr>
        <p:spPr>
          <a:xfrm>
            <a:off x="5277285" y="1141434"/>
            <a:ext cx="6598340" cy="49005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bg-BG" sz="1700" dirty="0">
                <a:latin typeface="Arial Narrow" panose="020B0606020202030204" pitchFamily="34" charset="0"/>
                <a:ea typeface="Sans Serif Collection" panose="020B0502040504020204" pitchFamily="34" charset="0"/>
                <a:cs typeface="Sans Serif Collection" panose="020B0502040504020204" pitchFamily="34" charset="0"/>
              </a:rPr>
              <a:t>Обобщение</a:t>
            </a:r>
          </a:p>
          <a:p>
            <a:pPr marL="0" indent="0">
              <a:spcBef>
                <a:spcPts val="0"/>
              </a:spcBef>
              <a:buNone/>
            </a:pPr>
            <a:r>
              <a:rPr lang="bg-BG" sz="1700" dirty="0">
                <a:latin typeface="Arial Narrow" panose="020B0606020202030204" pitchFamily="34" charset="0"/>
                <a:ea typeface="Sans Serif Collection" panose="020B0502040504020204" pitchFamily="34" charset="0"/>
                <a:cs typeface="Sans Serif Collection" panose="020B0502040504020204" pitchFamily="34" charset="0"/>
              </a:rPr>
              <a:t>Структура на публичните разходи по функции (% от БВП), 2006 – 2024г.</a:t>
            </a:r>
          </a:p>
          <a:p>
            <a:pPr marL="0" indent="0">
              <a:spcBef>
                <a:spcPts val="0"/>
              </a:spcBef>
              <a:buNone/>
            </a:pPr>
            <a:r>
              <a:rPr lang="bg-BG" sz="1700" dirty="0">
                <a:latin typeface="Arial Narrow" panose="020B0606020202030204" pitchFamily="34" charset="0"/>
                <a:ea typeface="Sans Serif Collection" panose="020B0502040504020204" pitchFamily="34" charset="0"/>
                <a:cs typeface="Sans Serif Collection" panose="020B0502040504020204" pitchFamily="34" charset="0"/>
              </a:rPr>
              <a:t>Второстепенни функции в публичните разходи (% от БВП), 2006 – 2024г.</a:t>
            </a:r>
            <a:endParaRPr lang="bg-BG" sz="1700" b="1" dirty="0">
              <a:latin typeface="Arial Narrow" panose="020B0606020202030204" pitchFamily="34" charset="0"/>
              <a:ea typeface="Sans Serif Collection" panose="020B0502040504020204" pitchFamily="34" charset="0"/>
              <a:cs typeface="Sans Serif Collection" panose="020B0502040504020204" pitchFamily="34" charset="0"/>
            </a:endParaRPr>
          </a:p>
          <a:p>
            <a:pPr marL="0" indent="0">
              <a:spcBef>
                <a:spcPts val="0"/>
              </a:spcBef>
              <a:buNone/>
            </a:pPr>
            <a:r>
              <a:rPr lang="bg-BG" sz="1700" dirty="0">
                <a:latin typeface="Arial Narrow" panose="020B0606020202030204" pitchFamily="34" charset="0"/>
                <a:ea typeface="Sans Serif Collection" panose="020B0502040504020204" pitchFamily="34" charset="0"/>
                <a:cs typeface="Sans Serif Collection" panose="020B0502040504020204" pitchFamily="34" charset="0"/>
              </a:rPr>
              <a:t>Общо приходи и разгоди за социална защита (2018 – 2023г.)</a:t>
            </a:r>
          </a:p>
          <a:p>
            <a:pPr marL="0" indent="0">
              <a:spcBef>
                <a:spcPts val="0"/>
              </a:spcBef>
              <a:buNone/>
            </a:pPr>
            <a:r>
              <a:rPr lang="bg-BG" sz="1700" dirty="0">
                <a:latin typeface="Arial Narrow" panose="020B0606020202030204" pitchFamily="34" charset="0"/>
                <a:ea typeface="Sans Serif Collection" panose="020B0502040504020204" pitchFamily="34" charset="0"/>
                <a:cs typeface="Sans Serif Collection" panose="020B0502040504020204" pitchFamily="34" charset="0"/>
              </a:rPr>
              <a:t>Разпределение на приходите по категории (2018 – 2023г.)</a:t>
            </a:r>
          </a:p>
          <a:p>
            <a:pPr marL="0" indent="0">
              <a:spcBef>
                <a:spcPts val="0"/>
              </a:spcBef>
              <a:buNone/>
            </a:pPr>
            <a:r>
              <a:rPr lang="bg-BG" sz="1700" dirty="0">
                <a:latin typeface="Arial Narrow" panose="020B0606020202030204" pitchFamily="34" charset="0"/>
                <a:ea typeface="Sans Serif Collection" panose="020B0502040504020204" pitchFamily="34" charset="0"/>
                <a:cs typeface="Sans Serif Collection" panose="020B0502040504020204" pitchFamily="34" charset="0"/>
              </a:rPr>
              <a:t>Структура на разходите за социална защита по функции (2018 – 2023г.)</a:t>
            </a:r>
          </a:p>
          <a:p>
            <a:pPr marL="0" indent="0">
              <a:spcBef>
                <a:spcPts val="0"/>
              </a:spcBef>
              <a:buNone/>
            </a:pPr>
            <a:r>
              <a:rPr lang="bg-BG" sz="1700" dirty="0">
                <a:latin typeface="Arial Narrow" panose="020B0606020202030204" pitchFamily="34" charset="0"/>
                <a:ea typeface="Sans Serif Collection" panose="020B0502040504020204" pitchFamily="34" charset="0"/>
                <a:cs typeface="Sans Serif Collection" panose="020B0502040504020204" pitchFamily="34" charset="0"/>
              </a:rPr>
              <a:t>Разходи по видове помощи за хора с трайни увреждания по бюджета на МТСП и други (2019 – 2026г.)</a:t>
            </a:r>
          </a:p>
          <a:p>
            <a:pPr marL="0" indent="0">
              <a:spcBef>
                <a:spcPts val="0"/>
              </a:spcBef>
              <a:buNone/>
            </a:pPr>
            <a:r>
              <a:rPr lang="bg-BG" sz="1700" dirty="0">
                <a:latin typeface="Arial Narrow" panose="020B0606020202030204" pitchFamily="34" charset="0"/>
                <a:ea typeface="Sans Serif Collection" panose="020B0502040504020204" pitchFamily="34" charset="0"/>
                <a:cs typeface="Sans Serif Collection" panose="020B0502040504020204" pitchFamily="34" charset="0"/>
              </a:rPr>
              <a:t>Общо разходи по видове помощи за хора с трайни увреждания по по бюджета на МТСП и други (2019 – 2026г.)</a:t>
            </a:r>
          </a:p>
          <a:p>
            <a:pPr marL="0" indent="0">
              <a:spcBef>
                <a:spcPts val="0"/>
              </a:spcBef>
              <a:buNone/>
            </a:pPr>
            <a:r>
              <a:rPr lang="bg-BG" sz="1700" dirty="0">
                <a:latin typeface="Arial Narrow" panose="020B0606020202030204" pitchFamily="34" charset="0"/>
                <a:ea typeface="Sans Serif Collection" panose="020B0502040504020204" pitchFamily="34" charset="0"/>
                <a:cs typeface="Sans Serif Collection" panose="020B0502040504020204" pitchFamily="34" charset="0"/>
              </a:rPr>
              <a:t>Средномесечен брой лица по видове помощи (2020 – 2026г.) /натурален показател/</a:t>
            </a:r>
          </a:p>
          <a:p>
            <a:pPr marL="0" indent="0">
              <a:spcBef>
                <a:spcPts val="0"/>
              </a:spcBef>
              <a:buNone/>
            </a:pPr>
            <a:r>
              <a:rPr lang="bg-BG" sz="1700" dirty="0">
                <a:latin typeface="Arial Narrow" panose="020B0606020202030204" pitchFamily="34" charset="0"/>
                <a:ea typeface="Sans Serif Collection" panose="020B0502040504020204" pitchFamily="34" charset="0"/>
                <a:cs typeface="Sans Serif Collection" panose="020B0502040504020204" pitchFamily="34" charset="0"/>
              </a:rPr>
              <a:t>Общ брой лица по видове помощи (2019 – 2026г.) </a:t>
            </a:r>
          </a:p>
          <a:p>
            <a:pPr marL="0" indent="0">
              <a:spcBef>
                <a:spcPts val="0"/>
              </a:spcBef>
              <a:buNone/>
            </a:pPr>
            <a:r>
              <a:rPr lang="bg-BG" sz="1700" dirty="0">
                <a:latin typeface="Arial Narrow" panose="020B0606020202030204" pitchFamily="34" charset="0"/>
                <a:ea typeface="Sans Serif Collection" panose="020B0502040504020204" pitchFamily="34" charset="0"/>
                <a:cs typeface="Sans Serif Collection" panose="020B0502040504020204" pitchFamily="34" charset="0"/>
              </a:rPr>
              <a:t>Общ размер на разходите за подпомагане (2020-2025г.)</a:t>
            </a:r>
          </a:p>
          <a:p>
            <a:pPr marL="0" indent="0">
              <a:spcBef>
                <a:spcPts val="0"/>
              </a:spcBef>
              <a:buNone/>
            </a:pPr>
            <a:r>
              <a:rPr lang="bg-BG" sz="1700" dirty="0">
                <a:latin typeface="Arial Narrow" panose="020B0606020202030204" pitchFamily="34" charset="0"/>
                <a:ea typeface="Sans Serif Collection" panose="020B0502040504020204" pitchFamily="34" charset="0"/>
                <a:cs typeface="Sans Serif Collection" panose="020B0502040504020204" pitchFamily="34" charset="0"/>
              </a:rPr>
              <a:t>Общ брой подпомогнати лица (2020-2025г.)</a:t>
            </a:r>
          </a:p>
          <a:p>
            <a:pPr marL="0" indent="0">
              <a:spcBef>
                <a:spcPts val="0"/>
              </a:spcBef>
              <a:buNone/>
            </a:pPr>
            <a:r>
              <a:rPr lang="bg-BG" sz="1700" dirty="0">
                <a:latin typeface="Arial Narrow" panose="020B0606020202030204" pitchFamily="34" charset="0"/>
                <a:ea typeface="Sans Serif Collection" panose="020B0502040504020204" pitchFamily="34" charset="0"/>
                <a:cs typeface="Sans Serif Collection" panose="020B0502040504020204" pitchFamily="34" charset="0"/>
              </a:rPr>
              <a:t>Връзка между броя на подпомогнатите лица и разходите за подпомагане (2020-2025г.)</a:t>
            </a:r>
          </a:p>
          <a:p>
            <a:pPr marL="0" indent="0">
              <a:spcBef>
                <a:spcPts val="0"/>
              </a:spcBef>
              <a:buNone/>
            </a:pPr>
            <a:r>
              <a:rPr lang="bg-BG" sz="1700" dirty="0">
                <a:latin typeface="Arial Narrow" panose="020B0606020202030204" pitchFamily="34" charset="0"/>
                <a:ea typeface="Sans Serif Collection" panose="020B0502040504020204" pitchFamily="34" charset="0"/>
                <a:cs typeface="Sans Serif Collection" panose="020B0502040504020204" pitchFamily="34" charset="0"/>
              </a:rPr>
              <a:t>Среден разход на лице за подпомагане (2020-2025г.)</a:t>
            </a:r>
          </a:p>
          <a:p>
            <a:pPr marL="0" indent="0">
              <a:spcBef>
                <a:spcPts val="0"/>
              </a:spcBef>
              <a:buNone/>
            </a:pPr>
            <a:r>
              <a:rPr lang="bg-BG" sz="1700" dirty="0">
                <a:latin typeface="Arial Narrow" panose="020B0606020202030204" pitchFamily="34" charset="0"/>
                <a:ea typeface="Sans Serif Collection" panose="020B0502040504020204" pitchFamily="34" charset="0"/>
                <a:cs typeface="Sans Serif Collection" panose="020B0502040504020204" pitchFamily="34" charset="0"/>
              </a:rPr>
              <a:t>Общ брой подпомогнати лица по закон (2020-2025г.)</a:t>
            </a:r>
          </a:p>
          <a:p>
            <a:pPr marL="0" indent="0">
              <a:spcBef>
                <a:spcPts val="0"/>
              </a:spcBef>
              <a:buNone/>
            </a:pPr>
            <a:r>
              <a:rPr lang="bg-BG" sz="1700" dirty="0">
                <a:latin typeface="Arial Narrow" panose="020B0606020202030204" pitchFamily="34" charset="0"/>
                <a:ea typeface="Sans Serif Collection" panose="020B0502040504020204" pitchFamily="34" charset="0"/>
                <a:cs typeface="Sans Serif Collection" panose="020B0502040504020204" pitchFamily="34" charset="0"/>
              </a:rPr>
              <a:t>Разходи за подпомагане по закон (2020-2025г.)</a:t>
            </a:r>
          </a:p>
          <a:p>
            <a:pPr marL="0" indent="0">
              <a:spcBef>
                <a:spcPts val="0"/>
              </a:spcBef>
              <a:buNone/>
            </a:pPr>
            <a:r>
              <a:rPr lang="bg-BG" sz="1700" dirty="0">
                <a:latin typeface="Arial Narrow" panose="020B0606020202030204" pitchFamily="34" charset="0"/>
                <a:ea typeface="Sans Serif Collection" panose="020B0502040504020204" pitchFamily="34" charset="0"/>
                <a:cs typeface="Sans Serif Collection" panose="020B0502040504020204" pitchFamily="34" charset="0"/>
              </a:rPr>
              <a:t>Разходи по основни мерски – ЗАКОН за хората с увреждания (2020-2025г.)</a:t>
            </a:r>
          </a:p>
          <a:p>
            <a:pPr marL="0" indent="0">
              <a:spcBef>
                <a:spcPts val="0"/>
              </a:spcBef>
              <a:buNone/>
            </a:pPr>
            <a:r>
              <a:rPr lang="bg-BG" sz="1700" dirty="0">
                <a:latin typeface="Arial Narrow" panose="020B0606020202030204" pitchFamily="34" charset="0"/>
                <a:ea typeface="Sans Serif Collection" panose="020B0502040504020204" pitchFamily="34" charset="0"/>
                <a:cs typeface="Sans Serif Collection" panose="020B0502040504020204" pitchFamily="34" charset="0"/>
              </a:rPr>
              <a:t>Разходи по основни мерски – ЗАКОН за семейни помощи и деца (2020-2025г.)</a:t>
            </a:r>
          </a:p>
        </p:txBody>
      </p:sp>
      <p:sp>
        <p:nvSpPr>
          <p:cNvPr id="15" name="Title 1"/>
          <p:cNvSpPr>
            <a:spLocks noGrp="1"/>
          </p:cNvSpPr>
          <p:nvPr>
            <p:ph type="title"/>
          </p:nvPr>
        </p:nvSpPr>
        <p:spPr>
          <a:xfrm>
            <a:off x="274105" y="2826986"/>
            <a:ext cx="4394993" cy="1325563"/>
          </a:xfrm>
        </p:spPr>
        <p:txBody>
          <a:bodyPr/>
          <a:lstStyle/>
          <a:p>
            <a:pPr algn="ctr"/>
            <a:r>
              <a:rPr lang="bg-BG" dirty="0">
                <a:solidFill>
                  <a:srgbClr val="FFFFFF"/>
                </a:solidFill>
                <a:latin typeface="Arial Black" panose="020B0A04020102020204" pitchFamily="34" charset="0"/>
              </a:rPr>
              <a:t>СОЦИАЛНА ПОЛИТИКА</a:t>
            </a:r>
            <a:endParaRPr lang="en-GB" dirty="0">
              <a:solidFill>
                <a:srgbClr val="FFFFFF"/>
              </a:solidFill>
              <a:latin typeface="Arial Black" panose="020B0A04020102020204" pitchFamily="34" charset="0"/>
            </a:endParaRPr>
          </a:p>
        </p:txBody>
      </p:sp>
      <p:sp>
        <p:nvSpPr>
          <p:cNvPr id="6" name="TextBox 5"/>
          <p:cNvSpPr txBox="1"/>
          <p:nvPr/>
        </p:nvSpPr>
        <p:spPr>
          <a:xfrm>
            <a:off x="5277285" y="459850"/>
            <a:ext cx="2829621" cy="461665"/>
          </a:xfrm>
          <a:prstGeom prst="rect">
            <a:avLst/>
          </a:prstGeom>
          <a:noFill/>
        </p:spPr>
        <p:txBody>
          <a:bodyPr wrap="none" rtlCol="0">
            <a:spAutoFit/>
          </a:bodyPr>
          <a:lstStyle/>
          <a:p>
            <a:r>
              <a:rPr lang="bg-BG" sz="2400" b="1" dirty="0">
                <a:latin typeface="Arial Black" panose="020B0A04020102020204" pitchFamily="34" charset="0"/>
              </a:rPr>
              <a:t>СЪДЪРЖАНИЕ</a:t>
            </a:r>
            <a:endParaRPr lang="en-US" sz="2400" b="1" dirty="0">
              <a:latin typeface="Arial Black" panose="020B0A04020102020204" pitchFamily="34" charset="0"/>
            </a:endParaRPr>
          </a:p>
        </p:txBody>
      </p:sp>
    </p:spTree>
    <p:extLst>
      <p:ext uri="{BB962C8B-B14F-4D97-AF65-F5344CB8AC3E}">
        <p14:creationId xmlns:p14="http://schemas.microsoft.com/office/powerpoint/2010/main" val="2279008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hord 5"/>
          <p:cNvSpPr/>
          <p:nvPr/>
        </p:nvSpPr>
        <p:spPr>
          <a:xfrm rot="1338460">
            <a:off x="-297192" y="-313177"/>
            <a:ext cx="7411873" cy="7605890"/>
          </a:xfrm>
          <a:prstGeom prst="chord">
            <a:avLst/>
          </a:prstGeom>
          <a:gradFill flip="none" rotWithShape="1">
            <a:gsLst>
              <a:gs pos="0">
                <a:srgbClr val="FFF6C9"/>
              </a:gs>
              <a:gs pos="32000">
                <a:srgbClr val="E8A07A"/>
              </a:gs>
              <a:gs pos="100000">
                <a:srgbClr val="3F5F9A"/>
              </a:gs>
              <a:gs pos="85000">
                <a:srgbClr val="6B7FA3"/>
              </a:gs>
              <a:gs pos="62000">
                <a:srgbClr val="A8A1B5"/>
              </a:gs>
            </a:gsLst>
            <a:lin ang="16200000" scaled="1"/>
            <a:tileRect/>
          </a:gradFill>
          <a:ln>
            <a:noFill/>
          </a:ln>
        </p:spPr>
        <p:style>
          <a:lnRef idx="0">
            <a:schemeClr val="accent6"/>
          </a:lnRef>
          <a:fillRef idx="1003">
            <a:schemeClr val="dk2"/>
          </a:fillRef>
          <a:effectRef idx="3">
            <a:schemeClr val="accent6"/>
          </a:effectRef>
          <a:fontRef idx="minor">
            <a:schemeClr val="lt1"/>
          </a:fontRef>
        </p:style>
        <p:txBody>
          <a:bodyPr rtlCol="0" anchor="ctr"/>
          <a:lstStyle/>
          <a:p>
            <a:pPr algn="ctr"/>
            <a:endParaRPr lang="en-GB"/>
          </a:p>
        </p:txBody>
      </p:sp>
      <p:sp>
        <p:nvSpPr>
          <p:cNvPr id="12" name="Content Placeholder 2"/>
          <p:cNvSpPr txBox="1">
            <a:spLocks/>
          </p:cNvSpPr>
          <p:nvPr/>
        </p:nvSpPr>
        <p:spPr>
          <a:xfrm>
            <a:off x="5277285" y="1193163"/>
            <a:ext cx="6216376" cy="19352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1700" dirty="0">
                <a:latin typeface="Arial Narrow" panose="020B0606020202030204" pitchFamily="34" charset="0"/>
              </a:rPr>
              <a:t>Индивидуална сметка за умения</a:t>
            </a:r>
          </a:p>
          <a:p>
            <a:pPr marL="0" indent="0">
              <a:spcBef>
                <a:spcPts val="0"/>
              </a:spcBef>
              <a:buNone/>
            </a:pPr>
            <a:r>
              <a:rPr lang="en-US" sz="1700" dirty="0">
                <a:latin typeface="Arial Narrow" panose="020B0606020202030204" pitchFamily="34" charset="0"/>
              </a:rPr>
              <a:t>Национална програма за активиране на неактивните</a:t>
            </a:r>
          </a:p>
          <a:p>
            <a:pPr marL="0" indent="0">
              <a:spcBef>
                <a:spcPts val="0"/>
              </a:spcBef>
              <a:buNone/>
            </a:pPr>
            <a:r>
              <a:rPr lang="en-US" sz="1700" dirty="0">
                <a:latin typeface="Arial Narrow" panose="020B0606020202030204" pitchFamily="34" charset="0"/>
              </a:rPr>
              <a:t>Единен социален пакет за домакинството</a:t>
            </a:r>
          </a:p>
          <a:p>
            <a:pPr marL="0" indent="0">
              <a:spcBef>
                <a:spcPts val="0"/>
              </a:spcBef>
              <a:buNone/>
            </a:pPr>
            <a:r>
              <a:rPr lang="en-US" sz="1700" dirty="0">
                <a:latin typeface="Arial Narrow" panose="020B0606020202030204" pitchFamily="34" charset="0"/>
              </a:rPr>
              <a:t>Умения за дигиталната икономика</a:t>
            </a:r>
          </a:p>
          <a:p>
            <a:pPr marL="0" indent="0">
              <a:spcBef>
                <a:spcPts val="0"/>
              </a:spcBef>
              <a:buNone/>
            </a:pPr>
            <a:r>
              <a:rPr lang="en-US" sz="1700" dirty="0">
                <a:latin typeface="Arial Narrow" panose="020B0606020202030204" pitchFamily="34" charset="0"/>
              </a:rPr>
              <a:t>Политика „Работа и семейство“</a:t>
            </a:r>
          </a:p>
          <a:p>
            <a:pPr marL="0" indent="0">
              <a:spcBef>
                <a:spcPts val="0"/>
              </a:spcBef>
              <a:buNone/>
            </a:pPr>
            <a:r>
              <a:rPr lang="en-US" sz="1700" dirty="0">
                <a:latin typeface="Arial Narrow" panose="020B0606020202030204" pitchFamily="34" charset="0"/>
              </a:rPr>
              <a:t>Сребърна икономика и активно стареене</a:t>
            </a:r>
          </a:p>
          <a:p>
            <a:pPr marL="0" indent="0">
              <a:spcBef>
                <a:spcPts val="0"/>
              </a:spcBef>
              <a:buNone/>
            </a:pPr>
            <a:r>
              <a:rPr lang="en-US" sz="1700" dirty="0">
                <a:latin typeface="Arial Narrow" panose="020B0606020202030204" pitchFamily="34" charset="0"/>
              </a:rPr>
              <a:t>Модерна пенсионна система</a:t>
            </a:r>
          </a:p>
          <a:p>
            <a:pPr marL="0" indent="0">
              <a:spcBef>
                <a:spcPts val="0"/>
              </a:spcBef>
              <a:buNone/>
            </a:pPr>
            <a:r>
              <a:rPr lang="bg-BG" sz="1700" dirty="0">
                <a:latin typeface="Arial Narrow" panose="020B0606020202030204" pitchFamily="34" charset="0"/>
              </a:rPr>
              <a:t>Интелигентно управление на системата за труд и социална политика</a:t>
            </a:r>
            <a:endParaRPr lang="en-US" sz="1700" dirty="0">
              <a:latin typeface="Arial Narrow" panose="020B0606020202030204" pitchFamily="34" charset="0"/>
            </a:endParaRPr>
          </a:p>
        </p:txBody>
      </p:sp>
      <p:sp>
        <p:nvSpPr>
          <p:cNvPr id="15" name="Title 1"/>
          <p:cNvSpPr>
            <a:spLocks noGrp="1"/>
          </p:cNvSpPr>
          <p:nvPr>
            <p:ph type="title"/>
          </p:nvPr>
        </p:nvSpPr>
        <p:spPr>
          <a:xfrm>
            <a:off x="227807" y="2662398"/>
            <a:ext cx="4394993" cy="1325563"/>
          </a:xfrm>
        </p:spPr>
        <p:txBody>
          <a:bodyPr>
            <a:normAutofit fontScale="90000"/>
          </a:bodyPr>
          <a:lstStyle/>
          <a:p>
            <a:pPr algn="ctr"/>
            <a:r>
              <a:rPr lang="bg-BG" dirty="0">
                <a:solidFill>
                  <a:srgbClr val="FFFFFF"/>
                </a:solidFill>
                <a:latin typeface="Arial Black" panose="020B0A04020102020204" pitchFamily="34" charset="0"/>
              </a:rPr>
              <a:t>РЕШЕНИЯ</a:t>
            </a:r>
            <a:br>
              <a:rPr lang="bg-BG" dirty="0">
                <a:solidFill>
                  <a:srgbClr val="FFFFFF"/>
                </a:solidFill>
                <a:latin typeface="Arial Black" panose="020B0A04020102020204" pitchFamily="34" charset="0"/>
              </a:rPr>
            </a:br>
            <a:r>
              <a:rPr lang="bg-BG" dirty="0">
                <a:solidFill>
                  <a:srgbClr val="FFFFFF"/>
                </a:solidFill>
                <a:latin typeface="Arial Black" panose="020B0A04020102020204" pitchFamily="34" charset="0"/>
              </a:rPr>
              <a:t>ДЕНИЦА САЧЕВА</a:t>
            </a:r>
            <a:endParaRPr lang="en-GB" dirty="0">
              <a:solidFill>
                <a:srgbClr val="FFFFFF"/>
              </a:solidFill>
              <a:latin typeface="Arial Black" panose="020B0A04020102020204" pitchFamily="34" charset="0"/>
            </a:endParaRPr>
          </a:p>
        </p:txBody>
      </p:sp>
      <p:sp>
        <p:nvSpPr>
          <p:cNvPr id="7" name="TextBox 6"/>
          <p:cNvSpPr txBox="1"/>
          <p:nvPr/>
        </p:nvSpPr>
        <p:spPr>
          <a:xfrm>
            <a:off x="5277285" y="459850"/>
            <a:ext cx="2829621" cy="461665"/>
          </a:xfrm>
          <a:prstGeom prst="rect">
            <a:avLst/>
          </a:prstGeom>
          <a:noFill/>
        </p:spPr>
        <p:txBody>
          <a:bodyPr wrap="none" rtlCol="0">
            <a:spAutoFit/>
          </a:bodyPr>
          <a:lstStyle/>
          <a:p>
            <a:r>
              <a:rPr lang="bg-BG" sz="2400" b="1" dirty="0">
                <a:latin typeface="Arial Black" panose="020B0A04020102020204" pitchFamily="34" charset="0"/>
              </a:rPr>
              <a:t>СЪДЪРЖАНИЕ</a:t>
            </a:r>
            <a:endParaRPr lang="en-US" sz="2400" b="1" dirty="0">
              <a:latin typeface="Arial Black" panose="020B0A04020102020204" pitchFamily="34" charset="0"/>
            </a:endParaRPr>
          </a:p>
        </p:txBody>
      </p:sp>
    </p:spTree>
    <p:extLst>
      <p:ext uri="{BB962C8B-B14F-4D97-AF65-F5344CB8AC3E}">
        <p14:creationId xmlns:p14="http://schemas.microsoft.com/office/powerpoint/2010/main" val="3095689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853440" y="410478"/>
            <a:ext cx="10515600" cy="460407"/>
          </a:xfrm>
        </p:spPr>
        <p:txBody>
          <a:bodyPr>
            <a:noAutofit/>
          </a:bodyPr>
          <a:lstStyle/>
          <a:p>
            <a:pPr algn="ctr"/>
            <a:r>
              <a:rPr lang="bg-BG" sz="3500" b="1" dirty="0">
                <a:latin typeface="Arial Black" panose="020B0A04020102020204" pitchFamily="34" charset="0"/>
              </a:rPr>
              <a:t>ЦЯЛОСТНО ОБОБЩЕНИЕ</a:t>
            </a:r>
            <a:endParaRPr lang="en-US" sz="3500" b="1" dirty="0">
              <a:latin typeface="Arial Black" panose="020B0A04020102020204" pitchFamily="34" charset="0"/>
            </a:endParaRPr>
          </a:p>
        </p:txBody>
      </p:sp>
      <p:sp>
        <p:nvSpPr>
          <p:cNvPr id="2" name="TextBox 1"/>
          <p:cNvSpPr txBox="1"/>
          <p:nvPr/>
        </p:nvSpPr>
        <p:spPr>
          <a:xfrm>
            <a:off x="745923" y="1280857"/>
            <a:ext cx="11060253" cy="4770537"/>
          </a:xfrm>
          <a:prstGeom prst="rect">
            <a:avLst/>
          </a:prstGeom>
          <a:noFill/>
        </p:spPr>
        <p:txBody>
          <a:bodyPr wrap="square" rtlCol="0">
            <a:spAutoFit/>
          </a:bodyPr>
          <a:lstStyle/>
          <a:p>
            <a:r>
              <a:rPr lang="ru-RU" sz="1600" dirty="0">
                <a:latin typeface="Arial Narrow" panose="020B0606020202030204" pitchFamily="34" charset="0"/>
              </a:rPr>
              <a:t>Населението на страната намалява с ускоряващи се темпове, като прогнозите сочат потенциална загуба от над 1 млн. души до 2050 г. Този процес обаче е силно неравномерен в регионален план. Периферните области </a:t>
            </a:r>
            <a:r>
              <a:rPr lang="en-US" sz="1600" dirty="0">
                <a:latin typeface="Arial Narrow" panose="020B0606020202030204" pitchFamily="34" charset="0"/>
              </a:rPr>
              <a:t>(</a:t>
            </a:r>
            <a:r>
              <a:rPr lang="ru-RU" sz="1600" dirty="0">
                <a:latin typeface="Arial Narrow" panose="020B0606020202030204" pitchFamily="34" charset="0"/>
              </a:rPr>
              <a:t>в частност Смолян </a:t>
            </a:r>
            <a:r>
              <a:rPr lang="ru-RU" sz="1600" b="1" dirty="0">
                <a:latin typeface="Arial Narrow" panose="020B0606020202030204" pitchFamily="34" charset="0"/>
              </a:rPr>
              <a:t>–46%</a:t>
            </a:r>
            <a:r>
              <a:rPr lang="ru-RU" sz="1600" dirty="0">
                <a:latin typeface="Arial Narrow" panose="020B0606020202030204" pitchFamily="34" charset="0"/>
              </a:rPr>
              <a:t>, Видин</a:t>
            </a:r>
            <a:r>
              <a:rPr lang="en-US" sz="1600" dirty="0">
                <a:latin typeface="Arial Narrow" panose="020B0606020202030204" pitchFamily="34" charset="0"/>
              </a:rPr>
              <a:t> </a:t>
            </a:r>
            <a:r>
              <a:rPr lang="ru-RU" sz="1600" b="1" dirty="0">
                <a:latin typeface="Arial Narrow" panose="020B0606020202030204" pitchFamily="34" charset="0"/>
              </a:rPr>
              <a:t>–38%</a:t>
            </a:r>
            <a:r>
              <a:rPr lang="ru-RU" sz="1600" dirty="0">
                <a:latin typeface="Arial Narrow" panose="020B0606020202030204" pitchFamily="34" charset="0"/>
              </a:rPr>
              <a:t> и Кюстендил </a:t>
            </a:r>
            <a:r>
              <a:rPr lang="ru-RU" sz="1600" b="1" dirty="0">
                <a:latin typeface="Arial Narrow" panose="020B0606020202030204" pitchFamily="34" charset="0"/>
              </a:rPr>
              <a:t>–33%</a:t>
            </a:r>
            <a:r>
              <a:rPr lang="ru-RU" sz="1600" dirty="0">
                <a:latin typeface="Arial Narrow" panose="020B0606020202030204" pitchFamily="34" charset="0"/>
              </a:rPr>
              <a:t>) са изправени пред дълбок демографски спад, докато </a:t>
            </a:r>
            <a:r>
              <a:rPr lang="bg-BG" sz="1600" dirty="0">
                <a:latin typeface="Arial Narrow" panose="020B0606020202030204" pitchFamily="34" charset="0"/>
              </a:rPr>
              <a:t>градове </a:t>
            </a:r>
            <a:r>
              <a:rPr lang="ru-RU" sz="1600" dirty="0">
                <a:latin typeface="Arial Narrow" panose="020B0606020202030204" pitchFamily="34" charset="0"/>
              </a:rPr>
              <a:t>като Пловдив и София демонстрират относителна устойчивост. </a:t>
            </a:r>
            <a:endParaRPr lang="en-US" sz="1600" dirty="0">
              <a:latin typeface="Arial Narrow" panose="020B0606020202030204" pitchFamily="34" charset="0"/>
            </a:endParaRPr>
          </a:p>
          <a:p>
            <a:endParaRPr lang="en-US" sz="1600" dirty="0">
              <a:latin typeface="Arial Narrow" panose="020B0606020202030204" pitchFamily="34" charset="0"/>
            </a:endParaRPr>
          </a:p>
          <a:p>
            <a:r>
              <a:rPr lang="ru-RU" sz="1600" dirty="0">
                <a:latin typeface="Arial Narrow" panose="020B0606020202030204" pitchFamily="34" charset="0"/>
              </a:rPr>
              <a:t>Разходите по социални политики, свързани със застаряването</a:t>
            </a:r>
            <a:r>
              <a:rPr lang="en-US" sz="1600" dirty="0">
                <a:latin typeface="Arial Narrow" panose="020B0606020202030204" pitchFamily="34" charset="0"/>
              </a:rPr>
              <a:t>, </a:t>
            </a:r>
            <a:r>
              <a:rPr lang="ru-RU" sz="1600" dirty="0">
                <a:latin typeface="Arial Narrow" panose="020B0606020202030204" pitchFamily="34" charset="0"/>
              </a:rPr>
              <a:t>формират приблизително </a:t>
            </a:r>
            <a:r>
              <a:rPr lang="ru-RU" sz="1600" b="1" dirty="0">
                <a:latin typeface="Arial Narrow" panose="020B0606020202030204" pitchFamily="34" charset="0"/>
              </a:rPr>
              <a:t>45%</a:t>
            </a:r>
            <a:r>
              <a:rPr lang="ru-RU" sz="1600" dirty="0">
                <a:latin typeface="Arial Narrow" panose="020B0606020202030204" pitchFamily="34" charset="0"/>
              </a:rPr>
              <a:t> от общите разходи за социална защита и се очаква да нарастват паралелно с увеличаващата се демографска тежест. Коефициентите на демографска зависимост в повечето области надхвърлят 75, като в отделни региони, например Видин, те достигат стойности около 87.</a:t>
            </a:r>
          </a:p>
          <a:p>
            <a:endParaRPr lang="en-US" sz="1600" dirty="0">
              <a:latin typeface="Arial Narrow" panose="020B0606020202030204" pitchFamily="34" charset="0"/>
            </a:endParaRPr>
          </a:p>
          <a:p>
            <a:r>
              <a:rPr lang="ru-RU" sz="1600" dirty="0">
                <a:latin typeface="Arial Narrow" panose="020B0606020202030204" pitchFamily="34" charset="0"/>
              </a:rPr>
              <a:t>Наблюдава се значително увеличение на разходите за хора с увреждания — приблизително </a:t>
            </a:r>
            <a:r>
              <a:rPr lang="ru-RU" sz="1600" b="1" dirty="0">
                <a:latin typeface="Arial Narrow" panose="020B0606020202030204" pitchFamily="34" charset="0"/>
              </a:rPr>
              <a:t>355% </a:t>
            </a:r>
            <a:r>
              <a:rPr lang="ru-RU" sz="1600" dirty="0">
                <a:latin typeface="Arial Narrow" panose="020B0606020202030204" pitchFamily="34" charset="0"/>
              </a:rPr>
              <a:t>за 2026 г спрямо 2019г</a:t>
            </a:r>
            <a:r>
              <a:rPr lang="en-US" sz="1600" dirty="0">
                <a:latin typeface="Arial Narrow" panose="020B0606020202030204" pitchFamily="34" charset="0"/>
              </a:rPr>
              <a:t>, </a:t>
            </a:r>
            <a:r>
              <a:rPr lang="bg-BG" sz="1600" dirty="0">
                <a:latin typeface="Arial Narrow" panose="020B0606020202030204" pitchFamily="34" charset="0"/>
              </a:rPr>
              <a:t>а б</a:t>
            </a:r>
            <a:r>
              <a:rPr lang="ru-RU" sz="1600" dirty="0">
                <a:latin typeface="Arial Narrow" panose="020B0606020202030204" pitchFamily="34" charset="0"/>
              </a:rPr>
              <a:t>роят на потребителите нараства с </a:t>
            </a:r>
            <a:r>
              <a:rPr lang="ru-RU" sz="1600" b="1" dirty="0">
                <a:latin typeface="Arial Narrow" panose="020B0606020202030204" pitchFamily="34" charset="0"/>
              </a:rPr>
              <a:t>31.3%</a:t>
            </a:r>
            <a:r>
              <a:rPr lang="ru-RU" sz="1600" dirty="0">
                <a:latin typeface="Arial Narrow" panose="020B0606020202030204" pitchFamily="34" charset="0"/>
              </a:rPr>
              <a:t>. Това се дължи предимно на разширяването на механизмите „ЗЛП“, и „ЗХУ/ЗИХУ“ през наблюдавания период. </a:t>
            </a:r>
          </a:p>
          <a:p>
            <a:endParaRPr lang="ru-RU" sz="1600" dirty="0">
              <a:latin typeface="Arial Narrow" panose="020B0606020202030204" pitchFamily="34" charset="0"/>
            </a:endParaRPr>
          </a:p>
          <a:p>
            <a:r>
              <a:rPr lang="ru-RU" sz="1600" dirty="0">
                <a:latin typeface="Arial Narrow" panose="020B0606020202030204" pitchFamily="34" charset="0"/>
              </a:rPr>
              <a:t>Равнището на безработица от около 3,5% (2025 г.) остава ниско. Въпреки това регионалните различия са съществени. </a:t>
            </a:r>
            <a:endParaRPr lang="bg-BG" sz="1600" dirty="0">
              <a:latin typeface="Arial Narrow" panose="020B0606020202030204" pitchFamily="34" charset="0"/>
            </a:endParaRPr>
          </a:p>
          <a:p>
            <a:endParaRPr lang="ru-RU" sz="1600" dirty="0">
              <a:latin typeface="Arial Narrow" panose="020B0606020202030204" pitchFamily="34" charset="0"/>
            </a:endParaRPr>
          </a:p>
          <a:p>
            <a:r>
              <a:rPr lang="ru-RU" sz="1600" dirty="0">
                <a:latin typeface="Arial Narrow" panose="020B0606020202030204" pitchFamily="34" charset="0"/>
              </a:rPr>
              <a:t>Към момента приходите в системата за социална защита превишават разходите, но се наблюдава постепенно свиване на фискалния марж през 2018-2023г. При запазване на текущите тенденции (демографски спад, застаряване на населението и ускорен ръст на определени механизми) съществува риск от влошаване на финансовия баланс в средносрочен план.</a:t>
            </a:r>
          </a:p>
          <a:p>
            <a:br>
              <a:rPr lang="ru-RU" sz="1600" dirty="0">
                <a:latin typeface="Arial Narrow" panose="020B0606020202030204" pitchFamily="34" charset="0"/>
              </a:rPr>
            </a:br>
            <a:endParaRPr lang="ru-RU" sz="1600" dirty="0">
              <a:latin typeface="Arial Narrow" panose="020B0606020202030204" pitchFamily="34" charset="0"/>
            </a:endParaRPr>
          </a:p>
        </p:txBody>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2121" y="1525546"/>
            <a:ext cx="340808" cy="340808"/>
          </a:xfrm>
          <a:prstGeom prst="rect">
            <a:avLst/>
          </a:prstGeom>
        </p:spPr>
      </p:pic>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3580" y="2576732"/>
            <a:ext cx="340808" cy="340808"/>
          </a:xfrm>
          <a:prstGeom prst="rect">
            <a:avLst/>
          </a:prstGeom>
        </p:spPr>
      </p:pic>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3580" y="3495721"/>
            <a:ext cx="340808" cy="340808"/>
          </a:xfrm>
          <a:prstGeom prst="rect">
            <a:avLst/>
          </a:prstGeom>
        </p:spPr>
      </p:pic>
      <p:pic>
        <p:nvPicPr>
          <p:cNvPr id="24" name="Picture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391" y="4218428"/>
            <a:ext cx="340808" cy="340808"/>
          </a:xfrm>
          <a:prstGeom prst="rect">
            <a:avLst/>
          </a:prstGeom>
        </p:spPr>
      </p:pic>
      <p:pic>
        <p:nvPicPr>
          <p:cNvPr id="25" name="Picture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3580" y="4954684"/>
            <a:ext cx="340808" cy="340808"/>
          </a:xfrm>
          <a:prstGeom prst="rect">
            <a:avLst/>
          </a:prstGeom>
        </p:spPr>
      </p:pic>
    </p:spTree>
    <p:extLst>
      <p:ext uri="{BB962C8B-B14F-4D97-AF65-F5344CB8AC3E}">
        <p14:creationId xmlns:p14="http://schemas.microsoft.com/office/powerpoint/2010/main" val="876780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07A4F"/>
            </a:gs>
            <a:gs pos="23000">
              <a:srgbClr val="E8A07A"/>
            </a:gs>
            <a:gs pos="84000">
              <a:srgbClr val="6B7FA3"/>
            </a:gs>
            <a:gs pos="51000">
              <a:srgbClr val="A8A1B5"/>
            </a:gs>
            <a:gs pos="99000">
              <a:srgbClr val="3F5F9A"/>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Title 1"/>
          <p:cNvSpPr txBox="1">
            <a:spLocks/>
          </p:cNvSpPr>
          <p:nvPr/>
        </p:nvSpPr>
        <p:spPr>
          <a:xfrm>
            <a:off x="3966687" y="2834352"/>
            <a:ext cx="439499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bg-BG" sz="4000" dirty="0">
                <a:solidFill>
                  <a:srgbClr val="FFFFFF"/>
                </a:solidFill>
                <a:latin typeface="Arial Black" panose="020B0A04020102020204" pitchFamily="34" charset="0"/>
              </a:rPr>
              <a:t>ДЕМОГРАФИЯ</a:t>
            </a:r>
            <a:endParaRPr lang="en-GB" sz="4000" dirty="0">
              <a:solidFill>
                <a:srgbClr val="FFFFFF"/>
              </a:solidFill>
              <a:latin typeface="Arial Black" panose="020B0A04020102020204" pitchFamily="34" charset="0"/>
            </a:endParaRPr>
          </a:p>
        </p:txBody>
      </p:sp>
    </p:spTree>
    <p:extLst>
      <p:ext uri="{BB962C8B-B14F-4D97-AF65-F5344CB8AC3E}">
        <p14:creationId xmlns:p14="http://schemas.microsoft.com/office/powerpoint/2010/main" val="4147604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853440" y="260007"/>
            <a:ext cx="10515600" cy="460407"/>
          </a:xfrm>
        </p:spPr>
        <p:txBody>
          <a:bodyPr>
            <a:noAutofit/>
          </a:bodyPr>
          <a:lstStyle/>
          <a:p>
            <a:pPr algn="ctr"/>
            <a:r>
              <a:rPr lang="bg-BG" sz="3500" b="1" dirty="0">
                <a:latin typeface="Arial Black" panose="020B0A04020102020204" pitchFamily="34" charset="0"/>
              </a:rPr>
              <a:t>ОБОБЩЕНИЕ</a:t>
            </a:r>
            <a:endParaRPr lang="en-US" sz="3500" b="1" dirty="0">
              <a:latin typeface="Arial Black" panose="020B0A04020102020204" pitchFamily="34" charset="0"/>
            </a:endParaRPr>
          </a:p>
        </p:txBody>
      </p:sp>
      <p:sp>
        <p:nvSpPr>
          <p:cNvPr id="2" name="TextBox 1"/>
          <p:cNvSpPr txBox="1"/>
          <p:nvPr/>
        </p:nvSpPr>
        <p:spPr>
          <a:xfrm>
            <a:off x="752354" y="1234860"/>
            <a:ext cx="11030674" cy="4770537"/>
          </a:xfrm>
          <a:prstGeom prst="rect">
            <a:avLst/>
          </a:prstGeom>
          <a:noFill/>
        </p:spPr>
        <p:txBody>
          <a:bodyPr wrap="square" rtlCol="0">
            <a:spAutoFit/>
          </a:bodyPr>
          <a:lstStyle/>
          <a:p>
            <a:r>
              <a:rPr lang="ru-RU" sz="1600" dirty="0">
                <a:latin typeface="Arial Narrow" panose="020B0606020202030204" pitchFamily="34" charset="0"/>
              </a:rPr>
              <a:t>Демографското развитие на България през периода 2010–2024 г. се характеризира с устойчива тенденция към намаляване на населението, задълбочаване на регионалните различия и ускорено застаряване. Почти всички области отбелязват значителен спад, като най-силно засегнати са северозападните и част от централните региони (</a:t>
            </a:r>
            <a:r>
              <a:rPr lang="ru-RU" sz="1600" b="1" dirty="0">
                <a:latin typeface="Arial Narrow" panose="020B0606020202030204" pitchFamily="34" charset="0"/>
              </a:rPr>
              <a:t>над 30%</a:t>
            </a:r>
            <a:r>
              <a:rPr lang="ru-RU" sz="1600" dirty="0">
                <a:latin typeface="Arial Narrow" panose="020B0606020202030204" pitchFamily="34" charset="0"/>
              </a:rPr>
              <a:t>), докато София (столица) се откроява като единствената област с положителен прираст.</a:t>
            </a:r>
          </a:p>
          <a:p>
            <a:endParaRPr lang="ru-RU" sz="1600" dirty="0">
              <a:latin typeface="Arial Narrow" panose="020B0606020202030204" pitchFamily="34" charset="0"/>
            </a:endParaRPr>
          </a:p>
          <a:p>
            <a:r>
              <a:rPr lang="ru-RU" sz="1600" dirty="0">
                <a:latin typeface="Arial Narrow" panose="020B0606020202030204" pitchFamily="34" charset="0"/>
              </a:rPr>
              <a:t>Общият брой на населението намалява от около 7,5 млн. души през 2010 г. до приблизително 6,44 млн. през 2024 г., т.е. спад от над 1 млн. души, като процесът е най-силно изразен в селските райони. Половата структура остава относително стабилна, с превес на жените (</a:t>
            </a:r>
            <a:r>
              <a:rPr lang="ru-RU" sz="1600" b="1" dirty="0">
                <a:latin typeface="Arial Narrow" panose="020B0606020202030204" pitchFamily="34" charset="0"/>
              </a:rPr>
              <a:t>51–52%</a:t>
            </a:r>
            <a:r>
              <a:rPr lang="ru-RU" sz="1600" dirty="0">
                <a:latin typeface="Arial Narrow" panose="020B0606020202030204" pitchFamily="34" charset="0"/>
              </a:rPr>
              <a:t>), който е значително по-изразен в надтрудоспособна възраст.</a:t>
            </a:r>
          </a:p>
          <a:p>
            <a:endParaRPr lang="ru-RU" sz="1600" dirty="0">
              <a:latin typeface="Arial Narrow" panose="020B0606020202030204" pitchFamily="34" charset="0"/>
            </a:endParaRPr>
          </a:p>
          <a:p>
            <a:r>
              <a:rPr lang="ru-RU" sz="1600" dirty="0">
                <a:latin typeface="Arial Narrow" panose="020B0606020202030204" pitchFamily="34" charset="0"/>
              </a:rPr>
              <a:t>Възрастовата структура показва задълбочаващо се застаряване и нарастваща демографска зависимост, като при по-възрастните групи се наблюдава съществен дисбаланс между половете. Паралелно с това безработицата намалява от около </a:t>
            </a:r>
            <a:r>
              <a:rPr lang="ru-RU" sz="1600" b="1" dirty="0">
                <a:latin typeface="Arial Narrow" panose="020B0606020202030204" pitchFamily="34" charset="0"/>
              </a:rPr>
              <a:t>5,2%</a:t>
            </a:r>
            <a:r>
              <a:rPr lang="ru-RU" sz="1600" dirty="0">
                <a:latin typeface="Arial Narrow" panose="020B0606020202030204" pitchFamily="34" charset="0"/>
              </a:rPr>
              <a:t> до </a:t>
            </a:r>
            <a:r>
              <a:rPr lang="ru-RU" sz="1600" b="1" dirty="0">
                <a:latin typeface="Arial Narrow" panose="020B0606020202030204" pitchFamily="34" charset="0"/>
              </a:rPr>
              <a:t>3,5%</a:t>
            </a:r>
            <a:r>
              <a:rPr lang="ru-RU" sz="1600" dirty="0">
                <a:latin typeface="Arial Narrow" panose="020B0606020202030204" pitchFamily="34" charset="0"/>
              </a:rPr>
              <a:t> в периода 2021–2025 г., въпреки краткотрайно увеличение през 2023 г.</a:t>
            </a:r>
          </a:p>
          <a:p>
            <a:endParaRPr lang="ru-RU" sz="1600" dirty="0">
              <a:latin typeface="Arial Narrow" panose="020B0606020202030204" pitchFamily="34" charset="0"/>
            </a:endParaRPr>
          </a:p>
          <a:p>
            <a:r>
              <a:rPr lang="ru-RU" sz="1600" dirty="0">
                <a:latin typeface="Arial Narrow" panose="020B0606020202030204" pitchFamily="34" charset="0"/>
              </a:rPr>
              <a:t>Налице са ясно изразени регионални различия – северозападните и периферните райони се характеризират с висока демографска тежест и по-висока безработица, докато София и югозападните региони демонстрират по-благоприятни икономически показатели.</a:t>
            </a:r>
          </a:p>
          <a:p>
            <a:endParaRPr lang="ru-RU" sz="1600" dirty="0">
              <a:latin typeface="Arial Narrow" panose="020B0606020202030204" pitchFamily="34" charset="0"/>
            </a:endParaRPr>
          </a:p>
          <a:p>
            <a:endParaRPr lang="ru-RU" sz="1600" dirty="0">
              <a:latin typeface="Arial Narrow" panose="020B0606020202030204" pitchFamily="34" charset="0"/>
            </a:endParaRPr>
          </a:p>
          <a:p>
            <a:r>
              <a:rPr lang="ru-RU" sz="1600" dirty="0">
                <a:latin typeface="Arial Narrow" panose="020B0606020202030204" pitchFamily="34" charset="0"/>
              </a:rPr>
              <a:t>потвърждават продължаваща и задълбочаваща се депопулация, достигаща до около </a:t>
            </a:r>
            <a:r>
              <a:rPr lang="ru-RU" sz="1600" b="1" dirty="0">
                <a:latin typeface="Arial Narrow" panose="020B0606020202030204" pitchFamily="34" charset="0"/>
              </a:rPr>
              <a:t>40%</a:t>
            </a:r>
            <a:r>
              <a:rPr lang="ru-RU" sz="1600" dirty="0">
                <a:latin typeface="Arial Narrow" panose="020B0606020202030204" pitchFamily="34" charset="0"/>
              </a:rPr>
              <a:t> в някои области, като най-силно засегнати ще бъдат малките и периферните региони.</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3580" y="1525546"/>
            <a:ext cx="340808" cy="340808"/>
          </a:xfrm>
          <a:prstGeom prst="rect">
            <a:avLst/>
          </a:prstGeom>
        </p:spPr>
      </p:pic>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4510" y="2623854"/>
            <a:ext cx="340808" cy="340808"/>
          </a:xfrm>
          <a:prstGeom prst="rect">
            <a:avLst/>
          </a:prstGeom>
        </p:spPr>
      </p:pic>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4510" y="3620822"/>
            <a:ext cx="340808" cy="340808"/>
          </a:xfrm>
          <a:prstGeom prst="rect">
            <a:avLst/>
          </a:prstGeom>
        </p:spPr>
      </p:pic>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3580" y="4447386"/>
            <a:ext cx="340808" cy="340808"/>
          </a:xfrm>
          <a:prstGeom prst="rect">
            <a:avLst/>
          </a:prstGeom>
        </p:spPr>
      </p:pic>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725" y="5190487"/>
            <a:ext cx="340808" cy="340808"/>
          </a:xfrm>
          <a:prstGeom prst="rect">
            <a:avLst/>
          </a:prstGeom>
        </p:spPr>
      </p:pic>
    </p:spTree>
    <p:extLst>
      <p:ext uri="{BB962C8B-B14F-4D97-AF65-F5344CB8AC3E}">
        <p14:creationId xmlns:p14="http://schemas.microsoft.com/office/powerpoint/2010/main" val="3815150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6900" y="-11575"/>
            <a:ext cx="6954592" cy="6858000"/>
          </a:xfrm>
          <a:prstGeom prst="rect">
            <a:avLst/>
          </a:prstGeom>
        </p:spPr>
      </p:pic>
    </p:spTree>
    <p:extLst>
      <p:ext uri="{BB962C8B-B14F-4D97-AF65-F5344CB8AC3E}">
        <p14:creationId xmlns:p14="http://schemas.microsoft.com/office/powerpoint/2010/main" val="323431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24" y="452857"/>
            <a:ext cx="12192000" cy="5069305"/>
          </a:xfrm>
          <a:prstGeom prst="rect">
            <a:avLst/>
          </a:prstGeom>
        </p:spPr>
      </p:pic>
    </p:spTree>
    <p:extLst>
      <p:ext uri="{BB962C8B-B14F-4D97-AF65-F5344CB8AC3E}">
        <p14:creationId xmlns:p14="http://schemas.microsoft.com/office/powerpoint/2010/main" val="1502030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946" y="417654"/>
            <a:ext cx="10900587" cy="5373683"/>
          </a:xfrm>
          <a:prstGeom prst="rect">
            <a:avLst/>
          </a:prstGeom>
        </p:spPr>
      </p:pic>
    </p:spTree>
    <p:extLst>
      <p:ext uri="{BB962C8B-B14F-4D97-AF65-F5344CB8AC3E}">
        <p14:creationId xmlns:p14="http://schemas.microsoft.com/office/powerpoint/2010/main" val="1342172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6282" y="0"/>
            <a:ext cx="8507778" cy="6686502"/>
          </a:xfrm>
          <a:prstGeom prst="rect">
            <a:avLst/>
          </a:prstGeom>
        </p:spPr>
      </p:pic>
    </p:spTree>
    <p:extLst>
      <p:ext uri="{BB962C8B-B14F-4D97-AF65-F5344CB8AC3E}">
        <p14:creationId xmlns:p14="http://schemas.microsoft.com/office/powerpoint/2010/main" val="2467559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598" y="330497"/>
            <a:ext cx="12192000" cy="5973590"/>
          </a:xfrm>
          <a:prstGeom prst="rect">
            <a:avLst/>
          </a:prstGeom>
        </p:spPr>
      </p:pic>
    </p:spTree>
    <p:extLst>
      <p:ext uri="{BB962C8B-B14F-4D97-AF65-F5344CB8AC3E}">
        <p14:creationId xmlns:p14="http://schemas.microsoft.com/office/powerpoint/2010/main" val="2732649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182" y="717150"/>
            <a:ext cx="11138704" cy="4011588"/>
          </a:xfrm>
          <a:prstGeom prst="rect">
            <a:avLst/>
          </a:prstGeom>
        </p:spPr>
      </p:pic>
    </p:spTree>
    <p:extLst>
      <p:ext uri="{BB962C8B-B14F-4D97-AF65-F5344CB8AC3E}">
        <p14:creationId xmlns:p14="http://schemas.microsoft.com/office/powerpoint/2010/main" val="217635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3670" y="0"/>
            <a:ext cx="6819580" cy="6858000"/>
          </a:xfrm>
          <a:prstGeom prst="rect">
            <a:avLst/>
          </a:prstGeom>
        </p:spPr>
      </p:pic>
    </p:spTree>
    <p:extLst>
      <p:ext uri="{BB962C8B-B14F-4D97-AF65-F5344CB8AC3E}">
        <p14:creationId xmlns:p14="http://schemas.microsoft.com/office/powerpoint/2010/main" val="1001353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4128" y="0"/>
            <a:ext cx="6664514" cy="6858000"/>
          </a:xfrm>
          <a:prstGeom prst="rect">
            <a:avLst/>
          </a:prstGeom>
        </p:spPr>
      </p:pic>
    </p:spTree>
    <p:extLst>
      <p:ext uri="{BB962C8B-B14F-4D97-AF65-F5344CB8AC3E}">
        <p14:creationId xmlns:p14="http://schemas.microsoft.com/office/powerpoint/2010/main" val="1436053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797" y="388799"/>
            <a:ext cx="10483487" cy="6121961"/>
          </a:xfrm>
          <a:prstGeom prst="rect">
            <a:avLst/>
          </a:prstGeom>
        </p:spPr>
      </p:pic>
    </p:spTree>
    <p:extLst>
      <p:ext uri="{BB962C8B-B14F-4D97-AF65-F5344CB8AC3E}">
        <p14:creationId xmlns:p14="http://schemas.microsoft.com/office/powerpoint/2010/main" val="906198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6172" y="0"/>
            <a:ext cx="6497053" cy="6858000"/>
          </a:xfrm>
          <a:prstGeom prst="rect">
            <a:avLst/>
          </a:prstGeom>
        </p:spPr>
      </p:pic>
    </p:spTree>
    <p:extLst>
      <p:ext uri="{BB962C8B-B14F-4D97-AF65-F5344CB8AC3E}">
        <p14:creationId xmlns:p14="http://schemas.microsoft.com/office/powerpoint/2010/main" val="2003432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extLst>
              <p:ext uri="{D42A27DB-BD31-4B8C-83A1-F6EECF244321}">
                <p14:modId xmlns:p14="http://schemas.microsoft.com/office/powerpoint/2010/main" val="3143324201"/>
              </p:ext>
            </p:extLst>
          </p:nvPr>
        </p:nvGraphicFramePr>
        <p:xfrm>
          <a:off x="-729442" y="636608"/>
          <a:ext cx="6237412" cy="5607934"/>
        </p:xfrm>
        <a:graphic>
          <a:graphicData uri="http://schemas.openxmlformats.org/drawingml/2006/chart">
            <c:chart xmlns:c="http://schemas.openxmlformats.org/drawingml/2006/chart" xmlns:r="http://schemas.openxmlformats.org/officeDocument/2006/relationships" r:id="rId2"/>
          </a:graphicData>
        </a:graphic>
      </p:graphicFrame>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45924" y="0"/>
            <a:ext cx="6846075" cy="6858000"/>
          </a:xfrm>
          <a:prstGeom prst="rect">
            <a:avLst/>
          </a:prstGeom>
        </p:spPr>
      </p:pic>
    </p:spTree>
    <p:extLst>
      <p:ext uri="{BB962C8B-B14F-4D97-AF65-F5344CB8AC3E}">
        <p14:creationId xmlns:p14="http://schemas.microsoft.com/office/powerpoint/2010/main" val="1011656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07A4F"/>
            </a:gs>
            <a:gs pos="23000">
              <a:srgbClr val="E8A07A"/>
            </a:gs>
            <a:gs pos="84000">
              <a:srgbClr val="6B7FA3"/>
            </a:gs>
            <a:gs pos="51000">
              <a:srgbClr val="A8A1B5"/>
            </a:gs>
            <a:gs pos="99000">
              <a:srgbClr val="3F5F9A"/>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Title 1"/>
          <p:cNvSpPr txBox="1">
            <a:spLocks/>
          </p:cNvSpPr>
          <p:nvPr/>
        </p:nvSpPr>
        <p:spPr>
          <a:xfrm>
            <a:off x="2693472" y="2903800"/>
            <a:ext cx="74575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bg-BG" sz="4000" dirty="0">
                <a:solidFill>
                  <a:srgbClr val="FFFFFF"/>
                </a:solidFill>
                <a:latin typeface="Arial Black" panose="020B0A04020102020204" pitchFamily="34" charset="0"/>
              </a:rPr>
              <a:t>СОЦИАЛНА</a:t>
            </a:r>
            <a:r>
              <a:rPr lang="en-GB" sz="4000" dirty="0">
                <a:solidFill>
                  <a:srgbClr val="FFFFFF"/>
                </a:solidFill>
                <a:latin typeface="Arial Black" panose="020B0A04020102020204" pitchFamily="34" charset="0"/>
              </a:rPr>
              <a:t> </a:t>
            </a:r>
            <a:r>
              <a:rPr lang="bg-BG" sz="4000" dirty="0">
                <a:solidFill>
                  <a:srgbClr val="FFFFFF"/>
                </a:solidFill>
                <a:latin typeface="Arial Black" panose="020B0A04020102020204" pitchFamily="34" charset="0"/>
              </a:rPr>
              <a:t>ПОЛИТИКА</a:t>
            </a:r>
            <a:endParaRPr lang="en-GB" sz="4000" dirty="0">
              <a:solidFill>
                <a:srgbClr val="FFFFFF"/>
              </a:solidFill>
              <a:latin typeface="Arial Black" panose="020B0A04020102020204" pitchFamily="34" charset="0"/>
            </a:endParaRPr>
          </a:p>
        </p:txBody>
      </p:sp>
    </p:spTree>
    <p:extLst>
      <p:ext uri="{BB962C8B-B14F-4D97-AF65-F5344CB8AC3E}">
        <p14:creationId xmlns:p14="http://schemas.microsoft.com/office/powerpoint/2010/main" val="15476829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853440" y="260007"/>
            <a:ext cx="10515600" cy="460407"/>
          </a:xfrm>
        </p:spPr>
        <p:txBody>
          <a:bodyPr>
            <a:noAutofit/>
          </a:bodyPr>
          <a:lstStyle/>
          <a:p>
            <a:pPr algn="ctr"/>
            <a:r>
              <a:rPr lang="bg-BG" sz="3500" b="1" dirty="0">
                <a:latin typeface="Arial Black" panose="020B0A04020102020204" pitchFamily="34" charset="0"/>
              </a:rPr>
              <a:t>ОБОБЩЕНИЕ</a:t>
            </a:r>
            <a:endParaRPr lang="en-US" sz="3500" b="1" dirty="0">
              <a:latin typeface="Arial Black" panose="020B0A04020102020204" pitchFamily="34" charset="0"/>
            </a:endParaRPr>
          </a:p>
        </p:txBody>
      </p:sp>
      <p:sp>
        <p:nvSpPr>
          <p:cNvPr id="2" name="TextBox 1"/>
          <p:cNvSpPr txBox="1"/>
          <p:nvPr/>
        </p:nvSpPr>
        <p:spPr>
          <a:xfrm>
            <a:off x="853440" y="1291456"/>
            <a:ext cx="11173428" cy="5909310"/>
          </a:xfrm>
          <a:prstGeom prst="rect">
            <a:avLst/>
          </a:prstGeom>
          <a:noFill/>
        </p:spPr>
        <p:txBody>
          <a:bodyPr wrap="square" rtlCol="0">
            <a:spAutoFit/>
          </a:bodyPr>
          <a:lstStyle/>
          <a:p>
            <a:r>
              <a:rPr lang="ru-RU" sz="1400" dirty="0">
                <a:latin typeface="Arial Narrow" panose="020B0606020202030204" pitchFamily="34" charset="0"/>
              </a:rPr>
              <a:t>По функционална структура най-голям дял заемат разходите за „социално осигуряване, подпомагане и грижи“ (около </a:t>
            </a:r>
            <a:r>
              <a:rPr lang="ru-RU" sz="1400" b="1" dirty="0">
                <a:latin typeface="Arial Narrow" panose="020B0606020202030204" pitchFamily="34" charset="0"/>
              </a:rPr>
              <a:t>11</a:t>
            </a:r>
            <a:r>
              <a:rPr lang="en-US" sz="1400" b="1" dirty="0">
                <a:latin typeface="Arial Narrow" panose="020B0606020202030204" pitchFamily="34" charset="0"/>
              </a:rPr>
              <a:t>-</a:t>
            </a:r>
            <a:r>
              <a:rPr lang="ru-RU" sz="1400" b="1" dirty="0">
                <a:latin typeface="Arial Narrow" panose="020B0606020202030204" pitchFamily="34" charset="0"/>
              </a:rPr>
              <a:t>15%</a:t>
            </a:r>
            <a:r>
              <a:rPr lang="ru-RU" sz="1400" dirty="0">
                <a:latin typeface="Arial Narrow" panose="020B0606020202030204" pitchFamily="34" charset="0"/>
              </a:rPr>
              <a:t> от БВП в периода 2006 – 2024 г.), което потвърждава водещата роля на социалната система в публичните финанси. В периода 2018–2023 г. приходите по схемите за социална защита нарастват от около 20 млрд. лв. до 47 млрд. лв., докато разходите се увеличават от 18 млрд. лв. до 35 млрд. лв., като през целия период остават под нивото на приходите.  </a:t>
            </a:r>
          </a:p>
          <a:p>
            <a:endParaRPr lang="ru-RU" sz="1400" dirty="0">
              <a:latin typeface="Arial Narrow" panose="020B0606020202030204" pitchFamily="34" charset="0"/>
            </a:endParaRPr>
          </a:p>
          <a:p>
            <a:r>
              <a:rPr lang="ru-RU" sz="1400" dirty="0">
                <a:latin typeface="Arial Narrow" panose="020B0606020202030204" pitchFamily="34" charset="0"/>
              </a:rPr>
              <a:t>В рамките на социалната защита доминират разходите за „старост“, които формират около </a:t>
            </a:r>
            <a:r>
              <a:rPr lang="ru-RU" sz="1400" b="1" dirty="0">
                <a:latin typeface="Arial Narrow" panose="020B0606020202030204" pitchFamily="34" charset="0"/>
              </a:rPr>
              <a:t>43</a:t>
            </a:r>
            <a:r>
              <a:rPr lang="en-US" sz="1400" b="1" dirty="0">
                <a:latin typeface="Arial Narrow" panose="020B0606020202030204" pitchFamily="34" charset="0"/>
              </a:rPr>
              <a:t>-</a:t>
            </a:r>
            <a:r>
              <a:rPr lang="ru-RU" sz="1400" b="1" dirty="0">
                <a:latin typeface="Arial Narrow" panose="020B0606020202030204" pitchFamily="34" charset="0"/>
              </a:rPr>
              <a:t>45% (</a:t>
            </a:r>
            <a:r>
              <a:rPr lang="ru-RU" sz="1400" dirty="0">
                <a:latin typeface="Arial Narrow" panose="020B0606020202030204" pitchFamily="34" charset="0"/>
              </a:rPr>
              <a:t>за периода 2018 – 2023 г</a:t>
            </a:r>
            <a:r>
              <a:rPr lang="ru-RU" sz="1400" b="1" dirty="0">
                <a:latin typeface="Arial Narrow" panose="020B0606020202030204" pitchFamily="34" charset="0"/>
              </a:rPr>
              <a:t>.) </a:t>
            </a:r>
            <a:r>
              <a:rPr lang="ru-RU" sz="1400" dirty="0">
                <a:latin typeface="Arial Narrow" panose="020B0606020202030204" pitchFamily="34" charset="0"/>
              </a:rPr>
              <a:t>от общия обем, следвани от „здравна грижа“ (</a:t>
            </a:r>
            <a:r>
              <a:rPr lang="ru-RU" sz="1400" b="1" dirty="0">
                <a:latin typeface="Arial Narrow" panose="020B0606020202030204" pitchFamily="34" charset="0"/>
              </a:rPr>
              <a:t>30% - 26%)</a:t>
            </a:r>
            <a:r>
              <a:rPr lang="en-US" sz="1400" dirty="0">
                <a:latin typeface="Arial Narrow" panose="020B0606020202030204" pitchFamily="34" charset="0"/>
              </a:rPr>
              <a:t>. </a:t>
            </a:r>
            <a:r>
              <a:rPr lang="ru-RU" sz="1400" dirty="0">
                <a:latin typeface="Arial Narrow" panose="020B0606020202030204" pitchFamily="34" charset="0"/>
              </a:rPr>
              <a:t>Разходите за инвалидност отбелязват нарастване (от около </a:t>
            </a:r>
            <a:r>
              <a:rPr lang="ru-RU" sz="1400" b="1" dirty="0">
                <a:latin typeface="Arial Narrow" panose="020B0606020202030204" pitchFamily="34" charset="0"/>
              </a:rPr>
              <a:t>7%</a:t>
            </a:r>
            <a:r>
              <a:rPr lang="ru-RU" sz="1400" dirty="0">
                <a:latin typeface="Arial Narrow" panose="020B0606020202030204" pitchFamily="34" charset="0"/>
              </a:rPr>
              <a:t> до малко над </a:t>
            </a:r>
            <a:r>
              <a:rPr lang="ru-RU" sz="1400" b="1" dirty="0">
                <a:latin typeface="Arial Narrow" panose="020B0606020202030204" pitchFamily="34" charset="0"/>
              </a:rPr>
              <a:t>10%</a:t>
            </a:r>
            <a:r>
              <a:rPr lang="ru-RU" sz="1400" dirty="0">
                <a:latin typeface="Arial Narrow" panose="020B0606020202030204" pitchFamily="34" charset="0"/>
              </a:rPr>
              <a:t>), докато функциите „семейство и деца“, „безработица“ и „социално изключване“ запазват ограничен дял. </a:t>
            </a:r>
            <a:endParaRPr lang="en-US" sz="1400" dirty="0">
              <a:latin typeface="Arial Narrow" panose="020B0606020202030204" pitchFamily="34" charset="0"/>
            </a:endParaRPr>
          </a:p>
          <a:p>
            <a:endParaRPr lang="ru-RU" sz="1400" dirty="0">
              <a:latin typeface="Arial Narrow" panose="020B0606020202030204" pitchFamily="34" charset="0"/>
            </a:endParaRPr>
          </a:p>
          <a:p>
            <a:r>
              <a:rPr lang="ru-RU" sz="1400" dirty="0">
                <a:latin typeface="Arial Narrow" panose="020B0606020202030204" pitchFamily="34" charset="0"/>
              </a:rPr>
              <a:t>Съществена тенденция е нарастването на разходите за социално подпомагане – от 1,21 млрд. лв. през 2020 г. до 1,84 млрд. лв. през 2025 г., като ускоряването е ясно изразено след 2022 г. Средният разход на лице </a:t>
            </a:r>
            <a:r>
              <a:rPr lang="bg-BG" sz="1400" dirty="0">
                <a:latin typeface="Arial Narrow" panose="020B0606020202030204" pitchFamily="34" charset="0"/>
              </a:rPr>
              <a:t>в цялата система </a:t>
            </a:r>
            <a:r>
              <a:rPr lang="ru-RU" sz="1400" dirty="0">
                <a:latin typeface="Arial Narrow" panose="020B0606020202030204" pitchFamily="34" charset="0"/>
              </a:rPr>
              <a:t>също се увеличава – от около 676 лв. през 2020 г. до 912 лв. през 2025 г. В същото време броят на подпомаганите лица остава висок (между 1,8 и 2,2 млн.).</a:t>
            </a:r>
          </a:p>
          <a:p>
            <a:endParaRPr lang="ru-RU" sz="1400" dirty="0">
              <a:latin typeface="Arial Narrow" panose="020B0606020202030204" pitchFamily="34" charset="0"/>
            </a:endParaRPr>
          </a:p>
          <a:p>
            <a:r>
              <a:rPr lang="ru-RU" sz="1400" dirty="0">
                <a:latin typeface="Arial Narrow" panose="020B0606020202030204" pitchFamily="34" charset="0"/>
              </a:rPr>
              <a:t>По отношение на видовете подпомагане най-значителен ръст се наблюдава при механизмите за лична помощ (ЗЛП), който нараства над три пъти спрямо базовата година (2019), достигайки около 5,5 млрд. лв. кумулативно за периода 2019-2026 г. Финансовата подкрепа за хора с трайни увреждания (ЗХУ и ЗИХУ) също нараства съществено (до около 5,1 млрд. лв.), докато помощите за деца (ЗСПД) остават с по-нисък, но стабилен дял (около 1,6 млрд. лв.). Общият брой потребители нараства с </a:t>
            </a:r>
            <a:r>
              <a:rPr lang="ru-RU" sz="1400" b="1" dirty="0">
                <a:latin typeface="Arial Narrow" panose="020B0606020202030204" pitchFamily="34" charset="0"/>
              </a:rPr>
              <a:t>31.3%</a:t>
            </a:r>
            <a:r>
              <a:rPr lang="ru-RU" sz="1400" dirty="0">
                <a:latin typeface="Arial Narrow" panose="020B0606020202030204" pitchFamily="34" charset="0"/>
              </a:rPr>
              <a:t> през 2026 г. спрямо 2019 г. Общият брой разходи за същия период нараства с </a:t>
            </a:r>
            <a:r>
              <a:rPr lang="ru-RU" sz="1400" b="1" dirty="0">
                <a:latin typeface="Arial Narrow" panose="020B0606020202030204" pitchFamily="34" charset="0"/>
              </a:rPr>
              <a:t>355%.</a:t>
            </a:r>
            <a:r>
              <a:rPr lang="ru-RU" sz="1400" dirty="0">
                <a:latin typeface="Arial Narrow" panose="020B0606020202030204" pitchFamily="34" charset="0"/>
              </a:rPr>
              <a:t> </a:t>
            </a:r>
          </a:p>
          <a:p>
            <a:endParaRPr lang="ru-RU" sz="1400" dirty="0">
              <a:latin typeface="Arial Narrow" panose="020B0606020202030204" pitchFamily="34" charset="0"/>
            </a:endParaRPr>
          </a:p>
          <a:p>
            <a:r>
              <a:rPr lang="ru-RU" sz="1400" dirty="0">
                <a:latin typeface="Arial Narrow" panose="020B0606020202030204" pitchFamily="34" charset="0"/>
              </a:rPr>
              <a:t>В институционален план разходите са концентрирани основно в рамките на „ЗХУ и ЗИХУ“ и „ЗЛП“, като първият отчита най-силен растеж (840 млн. лв. през 2025 г.), особено при месечната финансова подкрепа. При „ЗЛП“ най-големи финансови ресурси са отделени за:</a:t>
            </a:r>
          </a:p>
          <a:p>
            <a:endParaRPr lang="ru-RU" sz="1400" dirty="0">
              <a:latin typeface="Arial Narrow" panose="020B0606020202030204" pitchFamily="34" charset="0"/>
            </a:endParaRPr>
          </a:p>
          <a:p>
            <a:pPr marL="742950" lvl="1" indent="-285750">
              <a:buFont typeface="Courier New" panose="02070309020205020404" pitchFamily="49" charset="0"/>
              <a:buChar char="o"/>
            </a:pPr>
            <a:r>
              <a:rPr lang="ru-RU" sz="1400" dirty="0">
                <a:latin typeface="Arial Narrow" panose="020B0606020202030204" pitchFamily="34" charset="0"/>
              </a:rPr>
              <a:t>месечни помощи за отглеждане на едно дете до завършване на средно образнование - около 1,64 млрд. лв. за 2020-2025 г.</a:t>
            </a:r>
          </a:p>
          <a:p>
            <a:pPr marL="742950" lvl="1" indent="-285750">
              <a:buFont typeface="Courier New" panose="02070309020205020404" pitchFamily="49" charset="0"/>
              <a:buChar char="o"/>
            </a:pPr>
            <a:r>
              <a:rPr lang="ru-RU" sz="1400" dirty="0">
                <a:latin typeface="Arial Narrow" panose="020B0606020202030204" pitchFamily="34" charset="0"/>
              </a:rPr>
              <a:t>месечните помощи за деца с трайни увреждания - около 1,12 млрд. лв. за 2020-2025 г. </a:t>
            </a:r>
          </a:p>
          <a:p>
            <a:pPr lvl="1"/>
            <a:endParaRPr lang="ru-RU" sz="1400" dirty="0">
              <a:latin typeface="Arial Narrow" panose="020B0606020202030204" pitchFamily="34" charset="0"/>
            </a:endParaRPr>
          </a:p>
          <a:p>
            <a:pPr lvl="1"/>
            <a:endParaRPr lang="ru-RU" sz="1400" dirty="0">
              <a:latin typeface="Arial Narrow" panose="020B0606020202030204" pitchFamily="34" charset="0"/>
            </a:endParaRPr>
          </a:p>
          <a:p>
            <a:pPr lvl="1"/>
            <a:endParaRPr lang="ru-RU" sz="1400" dirty="0">
              <a:latin typeface="Arial Narrow" panose="020B060602020203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3580" y="1594557"/>
            <a:ext cx="340808" cy="340808"/>
          </a:xfrm>
          <a:prstGeom prst="rect">
            <a:avLst/>
          </a:prstGeom>
        </p:spPr>
      </p:pic>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3580" y="2583492"/>
            <a:ext cx="340808" cy="340808"/>
          </a:xfrm>
          <a:prstGeom prst="rect">
            <a:avLst/>
          </a:prstGeom>
        </p:spPr>
      </p:pic>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725" y="3448589"/>
            <a:ext cx="340808" cy="340808"/>
          </a:xfrm>
          <a:prstGeom prst="rect">
            <a:avLst/>
          </a:prstGeom>
        </p:spPr>
      </p:pic>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725" y="4389312"/>
            <a:ext cx="340808" cy="340808"/>
          </a:xfrm>
          <a:prstGeom prst="rect">
            <a:avLst/>
          </a:prstGeom>
        </p:spPr>
      </p:pic>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725" y="5232520"/>
            <a:ext cx="340808" cy="340808"/>
          </a:xfrm>
          <a:prstGeom prst="rect">
            <a:avLst/>
          </a:prstGeom>
        </p:spPr>
      </p:pic>
    </p:spTree>
    <p:extLst>
      <p:ext uri="{BB962C8B-B14F-4D97-AF65-F5344CB8AC3E}">
        <p14:creationId xmlns:p14="http://schemas.microsoft.com/office/powerpoint/2010/main" val="8402285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819" y="391610"/>
            <a:ext cx="10979931" cy="6096000"/>
          </a:xfrm>
          <a:prstGeom prst="rect">
            <a:avLst/>
          </a:prstGeom>
        </p:spPr>
      </p:pic>
    </p:spTree>
    <p:extLst>
      <p:ext uri="{BB962C8B-B14F-4D97-AF65-F5344CB8AC3E}">
        <p14:creationId xmlns:p14="http://schemas.microsoft.com/office/powerpoint/2010/main" val="1912457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121" y="481604"/>
            <a:ext cx="10745756" cy="5960853"/>
          </a:xfrm>
          <a:prstGeom prst="rect">
            <a:avLst/>
          </a:prstGeom>
        </p:spPr>
      </p:pic>
    </p:spTree>
    <p:extLst>
      <p:ext uri="{BB962C8B-B14F-4D97-AF65-F5344CB8AC3E}">
        <p14:creationId xmlns:p14="http://schemas.microsoft.com/office/powerpoint/2010/main" val="2075015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4892"/>
            <a:ext cx="12192000" cy="4712791"/>
          </a:xfrm>
          <a:prstGeom prst="rect">
            <a:avLst/>
          </a:prstGeom>
        </p:spPr>
      </p:pic>
    </p:spTree>
    <p:extLst>
      <p:ext uri="{BB962C8B-B14F-4D97-AF65-F5344CB8AC3E}">
        <p14:creationId xmlns:p14="http://schemas.microsoft.com/office/powerpoint/2010/main" val="33077706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1676" y="277792"/>
            <a:ext cx="11137192" cy="6366077"/>
          </a:xfrm>
          <a:prstGeom prst="rect">
            <a:avLst/>
          </a:prstGeom>
        </p:spPr>
      </p:pic>
    </p:spTree>
    <p:extLst>
      <p:ext uri="{BB962C8B-B14F-4D97-AF65-F5344CB8AC3E}">
        <p14:creationId xmlns:p14="http://schemas.microsoft.com/office/powerpoint/2010/main" val="6732697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p:cNvGraphicFramePr>
            <a:graphicFrameLocks noChangeAspect="1"/>
          </p:cNvGraphicFramePr>
          <p:nvPr>
            <p:extLst>
              <p:ext uri="{D42A27DB-BD31-4B8C-83A1-F6EECF244321}">
                <p14:modId xmlns:p14="http://schemas.microsoft.com/office/powerpoint/2010/main" val="2442213026"/>
              </p:ext>
            </p:extLst>
          </p:nvPr>
        </p:nvGraphicFramePr>
        <p:xfrm>
          <a:off x="226773" y="1122744"/>
          <a:ext cx="11748881" cy="4628785"/>
        </p:xfrm>
        <a:graphic>
          <a:graphicData uri="http://schemas.openxmlformats.org/presentationml/2006/ole">
            <mc:AlternateContent xmlns:mc="http://schemas.openxmlformats.org/markup-compatibility/2006">
              <mc:Choice xmlns:v="urn:schemas-microsoft-com:vml" Requires="v">
                <p:oleObj name="Worksheet" r:id="rId2" imgW="9014283" imgH="3551094" progId="Excel.Sheet.12">
                  <p:embed/>
                </p:oleObj>
              </mc:Choice>
              <mc:Fallback>
                <p:oleObj name="Worksheet" r:id="rId2" imgW="9014283" imgH="3551094" progId="Excel.Sheet.12">
                  <p:embed/>
                  <p:pic>
                    <p:nvPicPr>
                      <p:cNvPr id="0" name=""/>
                      <p:cNvPicPr/>
                      <p:nvPr/>
                    </p:nvPicPr>
                    <p:blipFill>
                      <a:blip r:embed="rId3"/>
                      <a:stretch>
                        <a:fillRect/>
                      </a:stretch>
                    </p:blipFill>
                    <p:spPr>
                      <a:xfrm>
                        <a:off x="226773" y="1122744"/>
                        <a:ext cx="11748881" cy="4628785"/>
                      </a:xfrm>
                      <a:prstGeom prst="rect">
                        <a:avLst/>
                      </a:prstGeom>
                    </p:spPr>
                  </p:pic>
                </p:oleObj>
              </mc:Fallback>
            </mc:AlternateContent>
          </a:graphicData>
        </a:graphic>
      </p:graphicFrame>
    </p:spTree>
    <p:extLst>
      <p:ext uri="{BB962C8B-B14F-4D97-AF65-F5344CB8AC3E}">
        <p14:creationId xmlns:p14="http://schemas.microsoft.com/office/powerpoint/2010/main" val="706365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5454"/>
            <a:ext cx="12192000" cy="5377258"/>
          </a:xfrm>
          <a:prstGeom prst="rect">
            <a:avLst/>
          </a:prstGeom>
        </p:spPr>
      </p:pic>
    </p:spTree>
    <p:extLst>
      <p:ext uri="{BB962C8B-B14F-4D97-AF65-F5344CB8AC3E}">
        <p14:creationId xmlns:p14="http://schemas.microsoft.com/office/powerpoint/2010/main" val="39993627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206" y="634037"/>
            <a:ext cx="11180204" cy="5527994"/>
          </a:xfrm>
          <a:prstGeom prst="rect">
            <a:avLst/>
          </a:prstGeom>
        </p:spPr>
      </p:pic>
    </p:spTree>
    <p:extLst>
      <p:ext uri="{BB962C8B-B14F-4D97-AF65-F5344CB8AC3E}">
        <p14:creationId xmlns:p14="http://schemas.microsoft.com/office/powerpoint/2010/main" val="40186760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7545" y="451412"/>
            <a:ext cx="11184460" cy="6036645"/>
          </a:xfrm>
          <a:prstGeom prst="rect">
            <a:avLst/>
          </a:prstGeom>
        </p:spPr>
      </p:pic>
    </p:spTree>
    <p:extLst>
      <p:ext uri="{BB962C8B-B14F-4D97-AF65-F5344CB8AC3E}">
        <p14:creationId xmlns:p14="http://schemas.microsoft.com/office/powerpoint/2010/main" val="32613722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660" y="577970"/>
            <a:ext cx="11791738" cy="5795257"/>
          </a:xfrm>
          <a:prstGeom prst="rect">
            <a:avLst/>
          </a:prstGeom>
        </p:spPr>
      </p:pic>
    </p:spTree>
    <p:extLst>
      <p:ext uri="{BB962C8B-B14F-4D97-AF65-F5344CB8AC3E}">
        <p14:creationId xmlns:p14="http://schemas.microsoft.com/office/powerpoint/2010/main" val="7976284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4092" y="1053296"/>
            <a:ext cx="11615233" cy="4581346"/>
          </a:xfrm>
          <a:prstGeom prst="rect">
            <a:avLst/>
          </a:prstGeom>
        </p:spPr>
      </p:pic>
    </p:spTree>
    <p:extLst>
      <p:ext uri="{BB962C8B-B14F-4D97-AF65-F5344CB8AC3E}">
        <p14:creationId xmlns:p14="http://schemas.microsoft.com/office/powerpoint/2010/main" val="40831695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8705" y="152400"/>
            <a:ext cx="8755975" cy="6593840"/>
          </a:xfrm>
          <a:prstGeom prst="rect">
            <a:avLst/>
          </a:prstGeom>
        </p:spPr>
      </p:pic>
    </p:spTree>
    <p:extLst>
      <p:ext uri="{BB962C8B-B14F-4D97-AF65-F5344CB8AC3E}">
        <p14:creationId xmlns:p14="http://schemas.microsoft.com/office/powerpoint/2010/main" val="4891853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015" y="152400"/>
            <a:ext cx="8357427" cy="6614160"/>
          </a:xfrm>
          <a:prstGeom prst="rect">
            <a:avLst/>
          </a:prstGeom>
        </p:spPr>
      </p:pic>
    </p:spTree>
    <p:extLst>
      <p:ext uri="{BB962C8B-B14F-4D97-AF65-F5344CB8AC3E}">
        <p14:creationId xmlns:p14="http://schemas.microsoft.com/office/powerpoint/2010/main" val="12321543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38" y="1152166"/>
            <a:ext cx="6220277" cy="5091058"/>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7339" y="1182101"/>
            <a:ext cx="6004661" cy="4859157"/>
          </a:xfrm>
          <a:prstGeom prst="rect">
            <a:avLst/>
          </a:prstGeom>
        </p:spPr>
      </p:pic>
    </p:spTree>
    <p:extLst>
      <p:ext uri="{BB962C8B-B14F-4D97-AF65-F5344CB8AC3E}">
        <p14:creationId xmlns:p14="http://schemas.microsoft.com/office/powerpoint/2010/main" val="2754536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9520" y="1226916"/>
            <a:ext cx="11780708" cy="4062714"/>
          </a:xfrm>
          <a:prstGeom prst="rect">
            <a:avLst/>
          </a:prstGeom>
        </p:spPr>
      </p:pic>
    </p:spTree>
    <p:extLst>
      <p:ext uri="{BB962C8B-B14F-4D97-AF65-F5344CB8AC3E}">
        <p14:creationId xmlns:p14="http://schemas.microsoft.com/office/powerpoint/2010/main" val="38171630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457" y="1296365"/>
            <a:ext cx="11655107" cy="4180636"/>
          </a:xfrm>
          <a:prstGeom prst="rect">
            <a:avLst/>
          </a:prstGeom>
        </p:spPr>
      </p:pic>
    </p:spTree>
    <p:extLst>
      <p:ext uri="{BB962C8B-B14F-4D97-AF65-F5344CB8AC3E}">
        <p14:creationId xmlns:p14="http://schemas.microsoft.com/office/powerpoint/2010/main" val="19534060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88673"/>
            <a:ext cx="12192000" cy="5454051"/>
          </a:xfrm>
          <a:prstGeom prst="rect">
            <a:avLst/>
          </a:prstGeom>
        </p:spPr>
      </p:pic>
    </p:spTree>
    <p:extLst>
      <p:ext uri="{BB962C8B-B14F-4D97-AF65-F5344CB8AC3E}">
        <p14:creationId xmlns:p14="http://schemas.microsoft.com/office/powerpoint/2010/main" val="12414037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630" y="616755"/>
            <a:ext cx="11895826" cy="5538041"/>
          </a:xfrm>
          <a:prstGeom prst="rect">
            <a:avLst/>
          </a:prstGeom>
        </p:spPr>
      </p:pic>
    </p:spTree>
    <p:extLst>
      <p:ext uri="{BB962C8B-B14F-4D97-AF65-F5344CB8AC3E}">
        <p14:creationId xmlns:p14="http://schemas.microsoft.com/office/powerpoint/2010/main" val="11504123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07A4F"/>
            </a:gs>
            <a:gs pos="23000">
              <a:srgbClr val="E8A07A"/>
            </a:gs>
            <a:gs pos="84000">
              <a:srgbClr val="6B7FA3"/>
            </a:gs>
            <a:gs pos="51000">
              <a:srgbClr val="A8A1B5"/>
            </a:gs>
            <a:gs pos="99000">
              <a:srgbClr val="3F5F9A"/>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Title 1"/>
          <p:cNvSpPr txBox="1">
            <a:spLocks/>
          </p:cNvSpPr>
          <p:nvPr/>
        </p:nvSpPr>
        <p:spPr>
          <a:xfrm>
            <a:off x="2461978" y="2741754"/>
            <a:ext cx="7457526" cy="1325563"/>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bg-BG" sz="4000" dirty="0">
                <a:solidFill>
                  <a:srgbClr val="FFFFFF"/>
                </a:solidFill>
                <a:latin typeface="Arial Black" panose="020B0A04020102020204" pitchFamily="34" charset="0"/>
              </a:rPr>
              <a:t>РЕШЕНИЯ</a:t>
            </a:r>
          </a:p>
          <a:p>
            <a:pPr algn="ctr">
              <a:lnSpc>
                <a:spcPct val="120000"/>
              </a:lnSpc>
            </a:pPr>
            <a:r>
              <a:rPr lang="bg-BG" sz="4000" dirty="0">
                <a:solidFill>
                  <a:srgbClr val="FFFFFF"/>
                </a:solidFill>
                <a:latin typeface="Arial Black" panose="020B0A04020102020204" pitchFamily="34" charset="0"/>
              </a:rPr>
              <a:t>ДЕНИЦА САЧЕВА</a:t>
            </a:r>
            <a:endParaRPr lang="en-GB" sz="4000" dirty="0">
              <a:solidFill>
                <a:srgbClr val="FFFFFF"/>
              </a:solidFill>
              <a:latin typeface="Arial Black" panose="020B0A04020102020204" pitchFamily="34" charset="0"/>
            </a:endParaRPr>
          </a:p>
        </p:txBody>
      </p:sp>
    </p:spTree>
    <p:extLst>
      <p:ext uri="{BB962C8B-B14F-4D97-AF65-F5344CB8AC3E}">
        <p14:creationId xmlns:p14="http://schemas.microsoft.com/office/powerpoint/2010/main" val="11705380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640" y="7603"/>
            <a:ext cx="12070080" cy="6894195"/>
          </a:xfrm>
          <a:prstGeom prst="rect">
            <a:avLst/>
          </a:prstGeom>
          <a:noFill/>
        </p:spPr>
        <p:txBody>
          <a:bodyPr wrap="square" rtlCol="0">
            <a:spAutoFit/>
          </a:bodyPr>
          <a:lstStyle/>
          <a:p>
            <a:r>
              <a:rPr lang="en-US" sz="1500" b="1" dirty="0">
                <a:latin typeface="Arial Narrow" panose="020B0606020202030204" pitchFamily="34" charset="0"/>
              </a:rPr>
              <a:t>1. Индивидуална сметка за умения</a:t>
            </a:r>
          </a:p>
          <a:p>
            <a:r>
              <a:rPr lang="bg-BG" sz="1400" dirty="0">
                <a:latin typeface="Arial Narrow" panose="020B0606020202030204" pitchFamily="34" charset="0"/>
              </a:rPr>
              <a:t>Всеки гражданин да има право на обучение и преквалификация през целия си професионален живот чрез индивидуална сметка за обучение и ваучери за умения.</a:t>
            </a:r>
            <a:endParaRPr lang="en-US" sz="1400" b="1" dirty="0">
              <a:latin typeface="Arial Narrow" panose="020B0606020202030204" pitchFamily="34" charset="0"/>
            </a:endParaRPr>
          </a:p>
          <a:p>
            <a:r>
              <a:rPr lang="en-US" sz="1500" b="1" dirty="0">
                <a:latin typeface="Arial Narrow" panose="020B0606020202030204" pitchFamily="34" charset="0"/>
              </a:rPr>
              <a:t>2. Национална програма за активиране на неактивните</a:t>
            </a:r>
          </a:p>
          <a:p>
            <a:r>
              <a:rPr lang="bg-BG" sz="1400" dirty="0">
                <a:latin typeface="Arial Narrow" panose="020B0606020202030204" pitchFamily="34" charset="0"/>
              </a:rPr>
              <a:t>Разработване на програми за включване на икономически неактивните лица в заетост чрез:</a:t>
            </a:r>
            <a:endParaRPr lang="en-US" sz="1400" dirty="0">
              <a:latin typeface="Arial Narrow" panose="020B0606020202030204" pitchFamily="34" charset="0"/>
            </a:endParaRPr>
          </a:p>
          <a:p>
            <a:pPr marL="742950" lvl="1" indent="-285750">
              <a:buFont typeface="Courier New" panose="02070309020205020404" pitchFamily="49" charset="0"/>
              <a:buChar char="o"/>
            </a:pPr>
            <a:r>
              <a:rPr lang="bg-BG" sz="1400" dirty="0">
                <a:latin typeface="Arial Narrow" panose="020B0606020202030204" pitchFamily="34" charset="0"/>
              </a:rPr>
              <a:t>обучение;</a:t>
            </a:r>
            <a:endParaRPr lang="en-US" sz="1400" dirty="0">
              <a:latin typeface="Arial Narrow" panose="020B0606020202030204" pitchFamily="34" charset="0"/>
            </a:endParaRPr>
          </a:p>
          <a:p>
            <a:pPr marL="742950" lvl="1" indent="-285750">
              <a:buFont typeface="Courier New" panose="02070309020205020404" pitchFamily="49" charset="0"/>
              <a:buChar char="o"/>
            </a:pPr>
            <a:r>
              <a:rPr lang="bg-BG" sz="1400" dirty="0">
                <a:latin typeface="Arial Narrow" panose="020B0606020202030204" pitchFamily="34" charset="0"/>
              </a:rPr>
              <a:t>стажове;</a:t>
            </a:r>
            <a:endParaRPr lang="en-US" sz="1400" dirty="0">
              <a:latin typeface="Arial Narrow" panose="020B0606020202030204" pitchFamily="34" charset="0"/>
            </a:endParaRPr>
          </a:p>
          <a:p>
            <a:pPr marL="742950" lvl="1" indent="-285750">
              <a:buFont typeface="Courier New" panose="02070309020205020404" pitchFamily="49" charset="0"/>
              <a:buChar char="o"/>
            </a:pPr>
            <a:r>
              <a:rPr lang="en-US" sz="1400" dirty="0">
                <a:latin typeface="Arial Narrow" panose="020B0606020202030204" pitchFamily="34" charset="0"/>
              </a:rPr>
              <a:t>подкрепа за първа работа</a:t>
            </a:r>
            <a:r>
              <a:rPr lang="bg-BG" sz="1400" dirty="0">
                <a:latin typeface="Arial Narrow" panose="020B0606020202030204" pitchFamily="34" charset="0"/>
              </a:rPr>
              <a:t>.</a:t>
            </a:r>
            <a:endParaRPr lang="en-US" sz="1400" dirty="0">
              <a:latin typeface="Arial Narrow" panose="020B0606020202030204" pitchFamily="34" charset="0"/>
            </a:endParaRPr>
          </a:p>
          <a:p>
            <a:r>
              <a:rPr lang="en-US" sz="1500" b="1" dirty="0">
                <a:latin typeface="Arial Narrow" panose="020B0606020202030204" pitchFamily="34" charset="0"/>
              </a:rPr>
              <a:t>3. Единен социален пакет за домакинството</a:t>
            </a:r>
          </a:p>
          <a:p>
            <a:r>
              <a:rPr lang="bg-BG" sz="1400" dirty="0">
                <a:latin typeface="Arial Narrow" panose="020B0606020202030204" pitchFamily="34" charset="0"/>
              </a:rPr>
              <a:t>Обединяване на различните социални помощи в единна система за подкрепа, насочена към най-нуждаещите се домакинства.</a:t>
            </a:r>
            <a:endParaRPr lang="en-US" sz="1400" dirty="0">
              <a:latin typeface="Arial Narrow" panose="020B0606020202030204" pitchFamily="34" charset="0"/>
            </a:endParaRPr>
          </a:p>
          <a:p>
            <a:r>
              <a:rPr lang="en-US" sz="1500" b="1" dirty="0">
                <a:latin typeface="Arial Narrow" panose="020B0606020202030204" pitchFamily="34" charset="0"/>
              </a:rPr>
              <a:t>4. Умения за дигиталната икономика</a:t>
            </a:r>
          </a:p>
          <a:p>
            <a:r>
              <a:rPr lang="bg-BG" sz="1400" dirty="0">
                <a:latin typeface="Arial Narrow" panose="020B0606020202030204" pitchFamily="34" charset="0"/>
              </a:rPr>
              <a:t>Развиване на национални програми за:</a:t>
            </a:r>
            <a:endParaRPr lang="en-US" sz="1400" dirty="0">
              <a:latin typeface="Arial Narrow" panose="020B0606020202030204" pitchFamily="34" charset="0"/>
            </a:endParaRPr>
          </a:p>
          <a:p>
            <a:pPr marL="742950" lvl="1" indent="-285750">
              <a:buFont typeface="Courier New" panose="02070309020205020404" pitchFamily="49" charset="0"/>
              <a:buChar char="o"/>
            </a:pPr>
            <a:r>
              <a:rPr lang="en-US" sz="1400" dirty="0">
                <a:latin typeface="Arial Narrow" panose="020B0606020202030204" pitchFamily="34" charset="0"/>
              </a:rPr>
              <a:t>дигитални умения</a:t>
            </a:r>
            <a:r>
              <a:rPr lang="bg-BG" sz="1400" dirty="0">
                <a:latin typeface="Arial Narrow" panose="020B0606020202030204" pitchFamily="34" charset="0"/>
              </a:rPr>
              <a:t>;</a:t>
            </a:r>
            <a:endParaRPr lang="en-US" sz="1400" dirty="0">
              <a:latin typeface="Arial Narrow" panose="020B0606020202030204" pitchFamily="34" charset="0"/>
            </a:endParaRPr>
          </a:p>
          <a:p>
            <a:pPr marL="742950" lvl="1" indent="-285750">
              <a:buFont typeface="Courier New" panose="02070309020205020404" pitchFamily="49" charset="0"/>
              <a:buChar char="o"/>
            </a:pPr>
            <a:r>
              <a:rPr lang="en-US" sz="1400" dirty="0">
                <a:latin typeface="Arial Narrow" panose="020B0606020202030204" pitchFamily="34" charset="0"/>
              </a:rPr>
              <a:t>микроквалификации</a:t>
            </a:r>
            <a:r>
              <a:rPr lang="bg-BG" sz="1400" dirty="0">
                <a:latin typeface="Arial Narrow" panose="020B0606020202030204" pitchFamily="34" charset="0"/>
              </a:rPr>
              <a:t>;</a:t>
            </a:r>
            <a:endParaRPr lang="en-US" sz="1400" dirty="0">
              <a:latin typeface="Arial Narrow" panose="020B0606020202030204" pitchFamily="34" charset="0"/>
            </a:endParaRPr>
          </a:p>
          <a:p>
            <a:pPr marL="742950" lvl="1" indent="-285750">
              <a:buFont typeface="Courier New" panose="02070309020205020404" pitchFamily="49" charset="0"/>
              <a:buChar char="o"/>
            </a:pPr>
            <a:r>
              <a:rPr lang="en-US" sz="1400" dirty="0">
                <a:latin typeface="Arial Narrow" panose="020B0606020202030204" pitchFamily="34" charset="0"/>
              </a:rPr>
              <a:t>преквалификация за новите технологични професии</a:t>
            </a:r>
            <a:r>
              <a:rPr lang="bg-BG" sz="1400" dirty="0">
                <a:latin typeface="Arial Narrow" panose="020B0606020202030204" pitchFamily="34" charset="0"/>
              </a:rPr>
              <a:t>.</a:t>
            </a:r>
            <a:endParaRPr lang="en-US" sz="1400" dirty="0">
              <a:latin typeface="Arial Narrow" panose="020B0606020202030204" pitchFamily="34" charset="0"/>
            </a:endParaRPr>
          </a:p>
          <a:p>
            <a:r>
              <a:rPr lang="en-US" sz="1500" b="1" dirty="0">
                <a:latin typeface="Arial Narrow" panose="020B0606020202030204" pitchFamily="34" charset="0"/>
              </a:rPr>
              <a:t>5. Политика „Работа и семейство“</a:t>
            </a:r>
          </a:p>
          <a:p>
            <a:r>
              <a:rPr lang="bg-BG" sz="1400" dirty="0">
                <a:latin typeface="Arial Narrow" panose="020B0606020202030204" pitchFamily="34" charset="0"/>
              </a:rPr>
              <a:t>Инвестиции в:</a:t>
            </a:r>
            <a:endParaRPr lang="en-US" sz="1400" dirty="0">
              <a:latin typeface="Arial Narrow" panose="020B0606020202030204" pitchFamily="34" charset="0"/>
            </a:endParaRPr>
          </a:p>
          <a:p>
            <a:pPr marL="742950" lvl="1" indent="-285750">
              <a:buFont typeface="Courier New" panose="02070309020205020404" pitchFamily="49" charset="0"/>
              <a:buChar char="o"/>
            </a:pPr>
            <a:r>
              <a:rPr lang="en-US" sz="1400" dirty="0">
                <a:latin typeface="Arial Narrow" panose="020B0606020202030204" pitchFamily="34" charset="0"/>
              </a:rPr>
              <a:t>детски ясли</a:t>
            </a:r>
            <a:r>
              <a:rPr lang="bg-BG" sz="1400" dirty="0">
                <a:latin typeface="Arial Narrow" panose="020B0606020202030204" pitchFamily="34" charset="0"/>
              </a:rPr>
              <a:t>;</a:t>
            </a:r>
            <a:endParaRPr lang="en-US" sz="1400" dirty="0">
              <a:latin typeface="Arial Narrow" panose="020B0606020202030204" pitchFamily="34" charset="0"/>
            </a:endParaRPr>
          </a:p>
          <a:p>
            <a:pPr marL="742950" lvl="1" indent="-285750">
              <a:buFont typeface="Courier New" panose="02070309020205020404" pitchFamily="49" charset="0"/>
              <a:buChar char="o"/>
            </a:pPr>
            <a:r>
              <a:rPr lang="en-US" sz="1400" dirty="0">
                <a:latin typeface="Arial Narrow" panose="020B0606020202030204" pitchFamily="34" charset="0"/>
              </a:rPr>
              <a:t>услуги за грижа за деца</a:t>
            </a:r>
            <a:r>
              <a:rPr lang="bg-BG" sz="1400" dirty="0">
                <a:latin typeface="Arial Narrow" panose="020B0606020202030204" pitchFamily="34" charset="0"/>
              </a:rPr>
              <a:t>;</a:t>
            </a:r>
            <a:endParaRPr lang="en-US" sz="1400" dirty="0">
              <a:latin typeface="Arial Narrow" panose="020B0606020202030204" pitchFamily="34" charset="0"/>
            </a:endParaRPr>
          </a:p>
          <a:p>
            <a:pPr marL="742950" lvl="1" indent="-285750">
              <a:buFont typeface="Courier New" panose="02070309020205020404" pitchFamily="49" charset="0"/>
              <a:buChar char="o"/>
            </a:pPr>
            <a:r>
              <a:rPr lang="en-US" sz="1400" dirty="0">
                <a:latin typeface="Arial Narrow" panose="020B0606020202030204" pitchFamily="34" charset="0"/>
              </a:rPr>
              <a:t>гъвкави форми на заетост</a:t>
            </a:r>
            <a:r>
              <a:rPr lang="bg-BG" sz="1400" dirty="0">
                <a:latin typeface="Arial Narrow" panose="020B0606020202030204" pitchFamily="34" charset="0"/>
              </a:rPr>
              <a:t>.</a:t>
            </a:r>
            <a:endParaRPr lang="en-US" sz="1400" dirty="0">
              <a:latin typeface="Arial Narrow" panose="020B0606020202030204" pitchFamily="34" charset="0"/>
            </a:endParaRPr>
          </a:p>
          <a:p>
            <a:pPr marL="742950" lvl="1" indent="-285750">
              <a:buFont typeface="Courier New" panose="02070309020205020404" pitchFamily="49" charset="0"/>
              <a:buChar char="o"/>
            </a:pPr>
            <a:r>
              <a:rPr lang="bg-BG" sz="1400" dirty="0">
                <a:latin typeface="Arial Narrow" panose="020B0606020202030204" pitchFamily="34" charset="0"/>
              </a:rPr>
              <a:t>Тези мерки ще позволят по-добро съчетаване на родителството и професионалния живот.</a:t>
            </a:r>
            <a:endParaRPr lang="en-US" sz="1400" dirty="0">
              <a:latin typeface="Arial Narrow" panose="020B0606020202030204" pitchFamily="34" charset="0"/>
            </a:endParaRPr>
          </a:p>
          <a:p>
            <a:r>
              <a:rPr lang="en-US" sz="1500" b="1" dirty="0">
                <a:latin typeface="Arial Narrow" panose="020B0606020202030204" pitchFamily="34" charset="0"/>
              </a:rPr>
              <a:t>6. Сребърна икономика и активно стареене</a:t>
            </a:r>
          </a:p>
          <a:p>
            <a:r>
              <a:rPr lang="bg-BG" sz="1400" dirty="0">
                <a:latin typeface="Arial Narrow" panose="020B0606020202030204" pitchFamily="34" charset="0"/>
              </a:rPr>
              <a:t>Създаване на условия за участие на хората в пенсионна възраст в икономиката чрез:</a:t>
            </a:r>
            <a:endParaRPr lang="en-US" sz="1400" dirty="0">
              <a:latin typeface="Arial Narrow" panose="020B0606020202030204" pitchFamily="34" charset="0"/>
            </a:endParaRPr>
          </a:p>
          <a:p>
            <a:pPr marL="742950" lvl="1" indent="-285750">
              <a:buFont typeface="Courier New" panose="02070309020205020404" pitchFamily="49" charset="0"/>
              <a:buChar char="o"/>
            </a:pPr>
            <a:r>
              <a:rPr lang="en-US" sz="1400" dirty="0">
                <a:latin typeface="Arial Narrow" panose="020B0606020202030204" pitchFamily="34" charset="0"/>
              </a:rPr>
              <a:t>гъвкави форми на заетост</a:t>
            </a:r>
          </a:p>
          <a:p>
            <a:pPr marL="742950" lvl="1" indent="-285750">
              <a:buFont typeface="Courier New" panose="02070309020205020404" pitchFamily="49" charset="0"/>
              <a:buChar char="o"/>
            </a:pPr>
            <a:r>
              <a:rPr lang="en-US" sz="1400" dirty="0">
                <a:latin typeface="Arial Narrow" panose="020B0606020202030204" pitchFamily="34" charset="0"/>
              </a:rPr>
              <a:t>стимули за работа след пенсиониране</a:t>
            </a:r>
          </a:p>
          <a:p>
            <a:r>
              <a:rPr lang="en-US" sz="1500" b="1" dirty="0">
                <a:latin typeface="Arial Narrow" panose="020B0606020202030204" pitchFamily="34" charset="0"/>
              </a:rPr>
              <a:t>7. Модерна пенсионна система</a:t>
            </a:r>
          </a:p>
          <a:p>
            <a:r>
              <a:rPr lang="bg-BG" sz="1400" dirty="0">
                <a:latin typeface="Arial Narrow" panose="020B0606020202030204" pitchFamily="34" charset="0"/>
              </a:rPr>
              <a:t>Подпомагане развитието на мултифондове във втория пенсионен стълб и насърчаване на доброволното пенсионно осигуряване чрез повишаване на финансовата грамотност и укрепване на капиталовия пазар.</a:t>
            </a:r>
            <a:endParaRPr lang="en-US" sz="1400" dirty="0">
              <a:latin typeface="Arial Narrow" panose="020B0606020202030204" pitchFamily="34" charset="0"/>
            </a:endParaRPr>
          </a:p>
          <a:p>
            <a:r>
              <a:rPr lang="bg-BG" sz="1500" b="1" dirty="0">
                <a:latin typeface="Arial Narrow" panose="020B0606020202030204" pitchFamily="34" charset="0"/>
              </a:rPr>
              <a:t>8. Интелигентно управление на системата за труд и социална политика</a:t>
            </a:r>
            <a:endParaRPr lang="en-US" sz="1500" dirty="0">
              <a:latin typeface="Arial Narrow" panose="020B0606020202030204" pitchFamily="34" charset="0"/>
            </a:endParaRPr>
          </a:p>
          <a:p>
            <a:pPr marL="742950" lvl="1" indent="-285750">
              <a:buFont typeface="Courier New" panose="02070309020205020404" pitchFamily="49" charset="0"/>
              <a:buChar char="o"/>
            </a:pPr>
            <a:r>
              <a:rPr lang="bg-BG" sz="1400" dirty="0">
                <a:latin typeface="Arial Narrow" panose="020B0606020202030204" pitchFamily="34" charset="0"/>
              </a:rPr>
              <a:t>обединяване на информационните системи и създаване на единна база данни за хората и услугите;</a:t>
            </a:r>
            <a:endParaRPr lang="en-US" sz="1400" dirty="0">
              <a:latin typeface="Arial Narrow" panose="020B0606020202030204" pitchFamily="34" charset="0"/>
            </a:endParaRPr>
          </a:p>
          <a:p>
            <a:pPr marL="742950" lvl="1" indent="-285750">
              <a:buFont typeface="Courier New" panose="02070309020205020404" pitchFamily="49" charset="0"/>
              <a:buChar char="o"/>
            </a:pPr>
            <a:r>
              <a:rPr lang="bg-BG" sz="1400" dirty="0">
                <a:latin typeface="Arial Narrow" panose="020B0606020202030204" pitchFamily="34" charset="0"/>
              </a:rPr>
              <a:t>изграждане на силно аналитично звено за политики, базирани на данни;</a:t>
            </a:r>
            <a:endParaRPr lang="en-US" sz="1400" dirty="0">
              <a:latin typeface="Arial Narrow" panose="020B0606020202030204" pitchFamily="34" charset="0"/>
            </a:endParaRPr>
          </a:p>
          <a:p>
            <a:pPr marL="742950" lvl="1" indent="-285750">
              <a:buFont typeface="Courier New" panose="02070309020205020404" pitchFamily="49" charset="0"/>
              <a:buChar char="o"/>
            </a:pPr>
            <a:r>
              <a:rPr lang="bg-BG" sz="1400" dirty="0">
                <a:latin typeface="Arial Narrow" panose="020B0606020202030204" pitchFamily="34" charset="0"/>
              </a:rPr>
              <a:t>внедряване на изкуствен интелект за персонализирана подкрепа – при заетост, социално подпомагане и услуги за хора с увреждания.</a:t>
            </a:r>
            <a:endParaRPr lang="en-US" sz="1400" dirty="0">
              <a:latin typeface="Arial Narrow" panose="020B0606020202030204" pitchFamily="34" charset="0"/>
            </a:endParaRPr>
          </a:p>
        </p:txBody>
      </p:sp>
    </p:spTree>
    <p:extLst>
      <p:ext uri="{BB962C8B-B14F-4D97-AF65-F5344CB8AC3E}">
        <p14:creationId xmlns:p14="http://schemas.microsoft.com/office/powerpoint/2010/main" val="41532279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10859</TotalTime>
  <Words>1608</Words>
  <Application>Microsoft Office PowerPoint</Application>
  <PresentationFormat>Widescreen</PresentationFormat>
  <Paragraphs>119</Paragraphs>
  <Slides>39</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7" baseType="lpstr">
      <vt:lpstr>Arial</vt:lpstr>
      <vt:lpstr>Arial Black</vt:lpstr>
      <vt:lpstr>Arial Narrow</vt:lpstr>
      <vt:lpstr>Calibri</vt:lpstr>
      <vt:lpstr>Calibri Light</vt:lpstr>
      <vt:lpstr>Courier New</vt:lpstr>
      <vt:lpstr>Office Theme</vt:lpstr>
      <vt:lpstr>Worksheet</vt:lpstr>
      <vt:lpstr>ДЕМОГРАФИЯ И СОЦИАЛНА ПОЛИТИКА</vt:lpstr>
      <vt:lpstr>ДЕМОГРАФИЯ</vt:lpstr>
      <vt:lpstr>СОЦИАЛНА ПОЛИТИКА</vt:lpstr>
      <vt:lpstr>РЕШЕНИЯ ДЕНИЦА САЧЕВА</vt:lpstr>
      <vt:lpstr>ЦЯЛОСТНО ОБОБЩЕНИЕ</vt:lpstr>
      <vt:lpstr>PowerPoint Presentation</vt:lpstr>
      <vt:lpstr>ОБОБЩЕНИЕ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ОБОБЩЕНИЕ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Nikolay Kolev</dc:creator>
  <cp:lastModifiedBy>Maria Oprenova</cp:lastModifiedBy>
  <cp:revision>171</cp:revision>
  <dcterms:created xsi:type="dcterms:W3CDTF">2026-04-06T19:14:00Z</dcterms:created>
  <dcterms:modified xsi:type="dcterms:W3CDTF">2026-06-03T09:27:39Z</dcterms:modified>
</cp:coreProperties>
</file>